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5"/>
  </p:notesMasterIdLst>
  <p:handoutMasterIdLst>
    <p:handoutMasterId r:id="rId46"/>
  </p:handoutMasterIdLst>
  <p:sldIdLst>
    <p:sldId id="258" r:id="rId2"/>
    <p:sldId id="742" r:id="rId3"/>
    <p:sldId id="731" r:id="rId4"/>
    <p:sldId id="733" r:id="rId5"/>
    <p:sldId id="734" r:id="rId6"/>
    <p:sldId id="735" r:id="rId7"/>
    <p:sldId id="702" r:id="rId8"/>
    <p:sldId id="711" r:id="rId9"/>
    <p:sldId id="712" r:id="rId10"/>
    <p:sldId id="703" r:id="rId11"/>
    <p:sldId id="704" r:id="rId12"/>
    <p:sldId id="705" r:id="rId13"/>
    <p:sldId id="706" r:id="rId14"/>
    <p:sldId id="707" r:id="rId15"/>
    <p:sldId id="708" r:id="rId16"/>
    <p:sldId id="709" r:id="rId17"/>
    <p:sldId id="741" r:id="rId18"/>
    <p:sldId id="710" r:id="rId19"/>
    <p:sldId id="698" r:id="rId20"/>
    <p:sldId id="700" r:id="rId21"/>
    <p:sldId id="701" r:id="rId22"/>
    <p:sldId id="737" r:id="rId23"/>
    <p:sldId id="736" r:id="rId24"/>
    <p:sldId id="739" r:id="rId25"/>
    <p:sldId id="740" r:id="rId26"/>
    <p:sldId id="713" r:id="rId27"/>
    <p:sldId id="738" r:id="rId28"/>
    <p:sldId id="714" r:id="rId29"/>
    <p:sldId id="715" r:id="rId30"/>
    <p:sldId id="716" r:id="rId31"/>
    <p:sldId id="717" r:id="rId32"/>
    <p:sldId id="718" r:id="rId33"/>
    <p:sldId id="719" r:id="rId34"/>
    <p:sldId id="720" r:id="rId35"/>
    <p:sldId id="721" r:id="rId36"/>
    <p:sldId id="723" r:id="rId37"/>
    <p:sldId id="724" r:id="rId38"/>
    <p:sldId id="725" r:id="rId39"/>
    <p:sldId id="726" r:id="rId40"/>
    <p:sldId id="727" r:id="rId41"/>
    <p:sldId id="728" r:id="rId42"/>
    <p:sldId id="729" r:id="rId43"/>
    <p:sldId id="730" r:id="rId4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49">
          <p15:clr>
            <a:srgbClr val="A4A3A4"/>
          </p15:clr>
        </p15:guide>
        <p15:guide id="4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 autoAdjust="0"/>
    <p:restoredTop sz="94629" autoAdjust="0"/>
  </p:normalViewPr>
  <p:slideViewPr>
    <p:cSldViewPr>
      <p:cViewPr varScale="1">
        <p:scale>
          <a:sx n="85" d="100"/>
          <a:sy n="85" d="100"/>
        </p:scale>
        <p:origin x="1899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AD2802E-C315-4609-B5F5-3AE722F48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99426D-20A7-477C-A872-C344D869AC40}" type="datetimeFigureOut">
              <a:rPr lang="en-US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6698F-19EC-445F-938C-011B50414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E4FD0-CFED-46D3-A275-7FB710220410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C5F7D3-3D0C-406D-B2F4-1AEB8E3F98F4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36F09B-51C1-49EB-887E-4A2A9F62D069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E2CC25-39FB-418C-A7A9-96FF910B7845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75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F15349-C9B9-4D46-9C3F-10F15E5EB5C9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88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23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C2C0D7-4697-444A-9E0B-F4B59B0A9D7C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B8BEFB-7E9B-4DFD-B7B6-C72E6C47DC57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25EDC9-45E1-4AC6-BF06-16F22CAAE309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E1DF7-FD95-4D0E-99D0-8D595AC9600E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1881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46BE5A-E2F8-4296-A0AD-EC9C6919588C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8450E0-3641-498E-8485-0AC93772A46A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25BC2F-A630-410F-A0BA-58590D110C18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BF2B39-2ADB-4CA1-B5B0-932040A808F1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C265E3-21E9-4900-88B6-D9B3938158DF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Should you size a fuel cell to deliver peak electric power or all the thermal power?</a:t>
            </a:r>
          </a:p>
          <a:p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B7689C-C5BA-4C54-9BB1-488A16E34F22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0D1BF3-A695-4EDB-8CC7-61E69F2A1CB9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5D0E8B6-9E88-4F3F-87C9-3727B0FCF27B}" type="slidenum">
              <a:rPr lang="en-US" sz="1200"/>
              <a:pPr algn="r"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53BB85D-B8F8-443A-AF87-E2B4E82E7A60}" type="slidenum">
              <a:rPr lang="en-US" sz="1200"/>
              <a:pPr algn="r" eaLnBrk="1" hangingPunct="1"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1C630CD-3574-430B-83AC-4A121DA5C32B}" type="slidenum">
              <a:rPr lang="en-US" sz="1200"/>
              <a:pPr algn="r" eaLnBrk="1" hangingPunct="1"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ACF53C3-FF1D-4948-A44E-4E740B466675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A75B082-6D7D-4A42-9D8F-EB36BD41DC69}" type="slidenum">
              <a:rPr lang="en-US" sz="1200"/>
              <a:pPr algn="r" eaLnBrk="1" hangingPunct="1"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83A2454-0639-4353-9DAB-18971878EA44}" type="slidenum">
              <a:rPr lang="en-US" sz="1200"/>
              <a:pPr algn="r" eaLnBrk="1" hangingPunct="1"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D710C79-7ECE-4094-A895-BDB226A1A093}" type="slidenum">
              <a:rPr lang="en-US" sz="1200"/>
              <a:pPr algn="r" eaLnBrk="1" hangingPunct="1"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4916ED9-EAE8-4451-B79E-D2DFC28AAF6A}" type="slidenum">
              <a:rPr lang="en-US" sz="1200"/>
              <a:pPr algn="r" eaLnBrk="1" hangingPunct="1"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32FD8F1-F341-4D3C-8573-6C99D85FDC43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C5999BC-8DDC-4F98-B97B-C33D9419CEE7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4008705" y="8893003"/>
            <a:ext cx="3066733" cy="4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1DEC66B-6033-4930-ACFB-8684F391CB2C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34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3028AF-466A-43E6-9BEC-F61C81B4C12F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D2A6FF-6148-44B9-AF00-52741A2990E1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193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59055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 333 </a:t>
            </a:r>
            <a:br>
              <a:rPr lang="en-US" altLang="en-US" dirty="0"/>
            </a:br>
            <a:r>
              <a:rPr lang="en-US" altLang="en-US" dirty="0"/>
              <a:t>Green Electric Energy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Demand-Side Management &amp; Smart Grid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Dr. Karl Reinhard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University of Illinois at Urbana-Champaign</a:t>
            </a:r>
          </a:p>
          <a:p>
            <a:r>
              <a:rPr lang="en-US" dirty="0"/>
              <a:t>reinhrd2@illinois.edu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1066800"/>
          </a:xfrm>
        </p:spPr>
        <p:txBody>
          <a:bodyPr/>
          <a:lstStyle/>
          <a:p>
            <a:r>
              <a:rPr lang="en-US" dirty="0"/>
              <a:t>Key Drivers for Smart Grid: Control and Improved Reliability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needs for the Smart Grid idea are to allow for the integration of much more non-controllable electric generation like wind and solar, and improved customer reliability</a:t>
            </a:r>
          </a:p>
          <a:p>
            <a:r>
              <a:rPr lang="en-US" dirty="0"/>
              <a:t>Adding electric vehicle loads also requires charging control</a:t>
            </a:r>
          </a:p>
          <a:p>
            <a:r>
              <a:rPr lang="en-US" dirty="0"/>
              <a:t>Germane Power Grid characteristics</a:t>
            </a:r>
          </a:p>
          <a:p>
            <a:pPr lvl="1"/>
            <a:r>
              <a:rPr lang="en-US" dirty="0"/>
              <a:t>Electric energy cannot be economically stored</a:t>
            </a:r>
          </a:p>
          <a:p>
            <a:pPr lvl="1"/>
            <a:r>
              <a:rPr lang="en-US" dirty="0"/>
              <a:t>Electric power flow is difficult to directly control</a:t>
            </a:r>
          </a:p>
          <a:p>
            <a:pPr lvl="1"/>
            <a:r>
              <a:rPr lang="en-US" dirty="0"/>
              <a:t>Customers have been in complete control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6200"/>
            <a:ext cx="8535987" cy="1066800"/>
          </a:xfrm>
        </p:spPr>
        <p:txBody>
          <a:bodyPr/>
          <a:lstStyle/>
          <a:p>
            <a:r>
              <a:rPr lang="en-US"/>
              <a:t>Smart Grid and the Distribution System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Distribution system automation has been making steady advances for many years, a trend that should accelerate with smart grid funding</a:t>
            </a:r>
          </a:p>
          <a:p>
            <a:r>
              <a:rPr lang="en-US" dirty="0"/>
              <a:t>Self-healing is often</a:t>
            </a:r>
            <a:br>
              <a:rPr lang="en-US" dirty="0"/>
            </a:br>
            <a:r>
              <a:rPr lang="en-US" dirty="0"/>
              <a:t>used to refer to</a:t>
            </a:r>
            <a:br>
              <a:rPr lang="en-US" dirty="0"/>
            </a:br>
            <a:r>
              <a:rPr lang="en-US" dirty="0"/>
              <a:t>automatic distribution</a:t>
            </a:r>
            <a:br>
              <a:rPr lang="en-US" dirty="0"/>
            </a:br>
            <a:r>
              <a:rPr lang="en-US" dirty="0"/>
              <a:t>system reconfiguration</a:t>
            </a:r>
          </a:p>
          <a:p>
            <a:r>
              <a:rPr lang="en-US" dirty="0"/>
              <a:t>Some EMSs already</a:t>
            </a:r>
            <a:br>
              <a:rPr lang="en-US" dirty="0"/>
            </a:br>
            <a:r>
              <a:rPr lang="en-US" dirty="0"/>
              <a:t>monitor portions of the</a:t>
            </a:r>
            <a:br>
              <a:rPr lang="en-US" dirty="0"/>
            </a:br>
            <a:r>
              <a:rPr lang="en-US" dirty="0"/>
              <a:t>distribution system</a:t>
            </a:r>
          </a:p>
        </p:txBody>
      </p:sp>
      <p:pic>
        <p:nvPicPr>
          <p:cNvPr id="33796" name="Picture 5" descr="S&amp;C IntelliRupter® PulseClo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2672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4572000" y="5867400"/>
            <a:ext cx="384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S&amp;C IntelliRupter® PulseCloser</a:t>
            </a:r>
            <a:r>
              <a:rPr lang="en-US" sz="2400">
                <a:latin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6200"/>
            <a:ext cx="8001000" cy="1066800"/>
          </a:xfrm>
        </p:spPr>
        <p:txBody>
          <a:bodyPr/>
          <a:lstStyle/>
          <a:p>
            <a:r>
              <a:rPr lang="en-US" dirty="0"/>
              <a:t>Smart Grid and Controllable Load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458200" cy="3733800"/>
          </a:xfrm>
        </p:spPr>
        <p:txBody>
          <a:bodyPr/>
          <a:lstStyle/>
          <a:p>
            <a:r>
              <a:rPr lang="en-US" dirty="0"/>
              <a:t>A key goal of the smart grid is to make the load more flexible (controllable).  One advantage (to utilities) of smart meters is the ability to remotely disconnect folks.</a:t>
            </a:r>
          </a:p>
          <a:p>
            <a:r>
              <a:rPr lang="en-US" dirty="0"/>
              <a:t>This requires 1) two-way communication, and 2) at least some loads equipped with controls</a:t>
            </a:r>
          </a:p>
          <a:p>
            <a:r>
              <a:rPr lang="en-US" dirty="0"/>
              <a:t>The best methods for achieving this control are still being considered.  Communications is key, with the “last mile” the key challenge.  </a:t>
            </a:r>
          </a:p>
          <a:p>
            <a:r>
              <a:rPr lang="en-US" dirty="0"/>
              <a:t>Potential options are 1) use existing customer broadband connections, 2) broadband over power line (BPL), 3) meshed wireless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Smart Grid Starts at the 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77200" cy="3733800"/>
          </a:xfrm>
        </p:spPr>
        <p:txBody>
          <a:bodyPr/>
          <a:lstStyle/>
          <a:p>
            <a:r>
              <a:rPr lang="en-US" dirty="0"/>
              <a:t>Traditional electric meters integrated the electric demand and had no communication capability</a:t>
            </a:r>
          </a:p>
          <a:p>
            <a:pPr lvl="1"/>
            <a:r>
              <a:rPr lang="en-US" dirty="0"/>
              <a:t>needed to be read manually.  </a:t>
            </a:r>
          </a:p>
          <a:p>
            <a:r>
              <a:rPr lang="en-US" dirty="0"/>
              <a:t>Newer meters have the ability to </a:t>
            </a:r>
            <a:br>
              <a:rPr lang="en-US" dirty="0"/>
            </a:br>
            <a:r>
              <a:rPr lang="en-US" dirty="0"/>
              <a:t>measure the demand on a second by</a:t>
            </a:r>
            <a:br>
              <a:rPr lang="en-US" dirty="0"/>
            </a:br>
            <a:r>
              <a:rPr lang="en-US" dirty="0"/>
              <a:t>second basis, and have at least </a:t>
            </a:r>
            <a:br>
              <a:rPr lang="en-US" dirty="0"/>
            </a:br>
            <a:r>
              <a:rPr lang="en-US" dirty="0"/>
              <a:t>some communication capability</a:t>
            </a:r>
          </a:p>
          <a:p>
            <a:pPr lvl="1"/>
            <a:r>
              <a:rPr lang="en-US" dirty="0"/>
              <a:t>Can be used to provide consumer </a:t>
            </a:r>
            <a:br>
              <a:rPr lang="en-US" dirty="0"/>
            </a:br>
            <a:r>
              <a:rPr lang="en-US" dirty="0"/>
              <a:t>access to their electric demand, and also</a:t>
            </a:r>
            <a:br>
              <a:rPr lang="en-US" dirty="0"/>
            </a:br>
            <a:r>
              <a:rPr lang="en-US" dirty="0"/>
              <a:t>can be used by the utility to remotely disconnect customers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C:\Users\Thomas Overbye\AppData\Local\Microsoft\Windows\Temporary Internet Files\Content.Outlook\KCEW9DZF\tcipg smart 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99" y="2438400"/>
            <a:ext cx="278674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9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915400" cy="1066800"/>
          </a:xfrm>
        </p:spPr>
        <p:txBody>
          <a:bodyPr/>
          <a:lstStyle/>
          <a:p>
            <a:r>
              <a:rPr lang="en-US" dirty="0"/>
              <a:t>Electric Vehicles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The real driver for widespread implementation of controllable electric load could well be pluggable hybrid electric vehicles (PHEVs) or completely</a:t>
            </a:r>
            <a:br>
              <a:rPr lang="en-US" dirty="0"/>
            </a:br>
            <a:r>
              <a:rPr lang="en-US" dirty="0"/>
              <a:t>electric vehicles</a:t>
            </a:r>
          </a:p>
          <a:p>
            <a:r>
              <a:rPr lang="en-US" dirty="0"/>
              <a:t>Recharging PHEVs when </a:t>
            </a:r>
            <a:br>
              <a:rPr lang="en-US" dirty="0"/>
            </a:br>
            <a:r>
              <a:rPr lang="en-US" dirty="0"/>
              <a:t>their drivers return home </a:t>
            </a:r>
            <a:br>
              <a:rPr lang="en-US" dirty="0"/>
            </a:br>
            <a:r>
              <a:rPr lang="en-US" dirty="0"/>
              <a:t>at 5pm would be a really </a:t>
            </a:r>
            <a:br>
              <a:rPr lang="en-US" dirty="0"/>
            </a:br>
            <a:r>
              <a:rPr lang="en-US" dirty="0"/>
              <a:t>bad idea, so some type of </a:t>
            </a:r>
            <a:br>
              <a:rPr lang="en-US" dirty="0"/>
            </a:br>
            <a:r>
              <a:rPr lang="en-US" dirty="0"/>
              <a:t>load control is a must.</a:t>
            </a:r>
          </a:p>
          <a:p>
            <a:r>
              <a:rPr lang="en-US" dirty="0"/>
              <a:t>Range on the all electric Tesla Model S (shown above) is about 270 with a 85 kWh battery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00600" y="4810125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Image: www.teslamotors.com/models/drive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7" t="27558" r="28494" b="36889"/>
          <a:stretch/>
        </p:blipFill>
        <p:spPr bwMode="auto">
          <a:xfrm>
            <a:off x="4648200" y="2834640"/>
            <a:ext cx="4325112" cy="196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82000" cy="3733800"/>
          </a:xfrm>
        </p:spPr>
        <p:txBody>
          <a:bodyPr/>
          <a:lstStyle/>
          <a:p>
            <a:r>
              <a:rPr lang="en-US" dirty="0"/>
              <a:t>PHEVs give the range of a gas vehicle with the lower cost of an electric vehicle, allowing all electric travel for about 40 miles with an energy storage capacity of around 10 to 17 kWh</a:t>
            </a:r>
          </a:p>
          <a:p>
            <a:pPr lvl="1"/>
            <a:r>
              <a:rPr lang="en-US" dirty="0"/>
              <a:t>One gallon of gasoline has 36.6 kWh but the energy in the battery can be used with a much higher efficiency than that stored in chemical form in gasoline </a:t>
            </a:r>
            <a:br>
              <a:rPr lang="en-US" dirty="0"/>
            </a:br>
            <a:endParaRPr lang="en-US" dirty="0"/>
          </a:p>
        </p:txBody>
      </p:sp>
      <p:pic>
        <p:nvPicPr>
          <p:cNvPr id="136196" name="Picture 4" descr="http://upload.wikimedia.org/wikipedia/commons/c/c9/Hybridser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5499100" cy="18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6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PHEV Charging Rate and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Power demand and time required to fully charge depend upon the energy needed and the charging voltage </a:t>
            </a:r>
          </a:p>
          <a:p>
            <a:pPr lvl="1"/>
            <a:r>
              <a:rPr lang="en-US" dirty="0"/>
              <a:t>A standard 120V, 20A outlet change provide a maximum of about 1.5 kW, requiring 6 hours to provide 9 kWh. </a:t>
            </a:r>
          </a:p>
          <a:p>
            <a:pPr lvl="1"/>
            <a:r>
              <a:rPr lang="en-US" dirty="0"/>
              <a:t>A 240V, 60A outlet could provide the same charge in about 1 hour at 9.0 kW. </a:t>
            </a:r>
          </a:p>
          <a:p>
            <a:r>
              <a:rPr lang="en-US" dirty="0"/>
              <a:t>Having people in a neighborhood trying to simultaneously charge their cars at high rates could overload the distribution system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1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PHEV and EV 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929640"/>
          </a:xfrm>
        </p:spPr>
        <p:txBody>
          <a:bodyPr/>
          <a:lstStyle/>
          <a:p>
            <a:r>
              <a:rPr lang="en-US" dirty="0"/>
              <a:t>Sales have increased from 17,000 cars to 2011 to 52,000 in 2012, 97,000 in 2013 and 123,049 in 2014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8" t="40896" r="40011" b="8443"/>
          <a:stretch/>
        </p:blipFill>
        <p:spPr bwMode="auto">
          <a:xfrm>
            <a:off x="533400" y="2362200"/>
            <a:ext cx="5257800" cy="374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6248400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http://insideevs.com/monthly-plug-in-sales-scorecard/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0" y="2381250"/>
            <a:ext cx="1790875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Total US car</a:t>
            </a:r>
            <a:br>
              <a:rPr lang="en-US" sz="2400" dirty="0"/>
            </a:br>
            <a:r>
              <a:rPr lang="en-US" sz="2400" dirty="0"/>
              <a:t>sales in 2014</a:t>
            </a:r>
            <a:br>
              <a:rPr lang="en-US" sz="2400" dirty="0"/>
            </a:br>
            <a:r>
              <a:rPr lang="en-US" sz="2400" dirty="0"/>
              <a:t>were about </a:t>
            </a:r>
            <a:br>
              <a:rPr lang="en-US" sz="2400" dirty="0"/>
            </a:br>
            <a:r>
              <a:rPr lang="en-US" sz="2400" dirty="0"/>
              <a:t>8 million</a:t>
            </a:r>
          </a:p>
        </p:txBody>
      </p:sp>
    </p:spTree>
    <p:extLst>
      <p:ext uri="{BB962C8B-B14F-4D97-AF65-F5344CB8AC3E}">
        <p14:creationId xmlns:p14="http://schemas.microsoft.com/office/powerpoint/2010/main" val="225229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001000" cy="1066800"/>
          </a:xfrm>
        </p:spPr>
        <p:txBody>
          <a:bodyPr/>
          <a:lstStyle/>
          <a:p>
            <a:r>
              <a:rPr lang="en-US" dirty="0"/>
              <a:t>Duration and Costs of Blackouts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34400" cy="3733800"/>
          </a:xfrm>
        </p:spPr>
        <p:txBody>
          <a:bodyPr/>
          <a:lstStyle/>
          <a:p>
            <a:r>
              <a:rPr lang="en-US" dirty="0"/>
              <a:t>Cost of blackouts is difficult to determine since electricity has vastly different values.  Typical values for a one hour blackout range from a few dollars per kW for residential customers to up to one hundred for industrial and commercial customers.  </a:t>
            </a:r>
          </a:p>
          <a:p>
            <a:r>
              <a:rPr lang="en-US" dirty="0"/>
              <a:t>Average is several hours of outages per year with the fast majority of the outages due to distribution issues.  Weather accounts for about 70% of blackouts, with most affecting a relatively small number of customers. 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7200" y="6324600"/>
            <a:ext cx="5561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sz="1200" dirty="0"/>
              <a:t>http://www.eei.org/ourissues/electricitydistribution/Documents/UndergroundReport.pdf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Predicted Growth in US Biomass Electric Generation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270569"/>
            <a:ext cx="5124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Source: DOE EIA Annual Energy Outlook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1326564"/>
            <a:ext cx="2244525" cy="45243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 assumed</a:t>
            </a:r>
            <a:br>
              <a:rPr lang="en-US" sz="2400" dirty="0"/>
            </a:br>
            <a:r>
              <a:rPr lang="en-US" sz="2400" dirty="0"/>
              <a:t>growth rate</a:t>
            </a:r>
            <a:br>
              <a:rPr lang="en-US" sz="2400" dirty="0"/>
            </a:br>
            <a:r>
              <a:rPr lang="en-US" sz="2400" dirty="0"/>
              <a:t>for biomass</a:t>
            </a:r>
            <a:br>
              <a:rPr lang="en-US" sz="2400" dirty="0"/>
            </a:br>
            <a:r>
              <a:rPr lang="en-US" sz="2400" dirty="0"/>
              <a:t>electricity is</a:t>
            </a:r>
            <a:br>
              <a:rPr lang="en-US" sz="2400" dirty="0"/>
            </a:br>
            <a:r>
              <a:rPr lang="en-US" sz="2400" dirty="0"/>
              <a:t>about 3.8% </a:t>
            </a:r>
            <a:br>
              <a:rPr lang="en-US" sz="2400" dirty="0"/>
            </a:br>
            <a:r>
              <a:rPr lang="en-US" sz="2400" dirty="0"/>
              <a:t>per year.  Note</a:t>
            </a:r>
            <a:br>
              <a:rPr lang="en-US" sz="2400" dirty="0"/>
            </a:br>
            <a:r>
              <a:rPr lang="en-US" sz="2400" dirty="0"/>
              <a:t>total renewables</a:t>
            </a:r>
            <a:br>
              <a:rPr lang="en-US" sz="2400" dirty="0"/>
            </a:br>
            <a:r>
              <a:rPr lang="en-US" sz="2400" dirty="0"/>
              <a:t>by 2040 are </a:t>
            </a:r>
            <a:br>
              <a:rPr lang="en-US" sz="2400" dirty="0"/>
            </a:br>
            <a:r>
              <a:rPr lang="en-US" sz="2400" dirty="0"/>
              <a:t>still only about</a:t>
            </a:r>
            <a:br>
              <a:rPr lang="en-US" sz="2400" dirty="0"/>
            </a:br>
            <a:r>
              <a:rPr lang="en-US" sz="2400" dirty="0"/>
              <a:t>16% of the total </a:t>
            </a:r>
            <a:br>
              <a:rPr lang="en-US" sz="2400" dirty="0"/>
            </a:br>
            <a:r>
              <a:rPr lang="en-US" sz="2400" dirty="0"/>
              <a:t>(850 out of 5056</a:t>
            </a:r>
            <a:br>
              <a:rPr lang="en-US" sz="2400" dirty="0"/>
            </a:br>
            <a:r>
              <a:rPr lang="en-US" sz="2400" dirty="0" err="1"/>
              <a:t>TWh</a:t>
            </a:r>
            <a:r>
              <a:rPr lang="en-US" sz="2400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8" t="47080" r="22003" b="7686"/>
          <a:stretch/>
        </p:blipFill>
        <p:spPr bwMode="auto">
          <a:xfrm>
            <a:off x="457200" y="1326564"/>
            <a:ext cx="493776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1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03159" y="228600"/>
            <a:ext cx="8001000" cy="5334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2512907"/>
          </a:xfrm>
        </p:spPr>
        <p:txBody>
          <a:bodyPr/>
          <a:lstStyle/>
          <a:p>
            <a:r>
              <a:rPr lang="en-US" dirty="0"/>
              <a:t>Final Exam 8 May, Rm 1013 ECE </a:t>
            </a:r>
            <a:r>
              <a:rPr lang="en-US" dirty="0" err="1"/>
              <a:t>Bldg</a:t>
            </a:r>
            <a:r>
              <a:rPr lang="en-US" dirty="0"/>
              <a:t>, 0800-1100</a:t>
            </a:r>
          </a:p>
          <a:p>
            <a:r>
              <a:rPr lang="en-US" dirty="0"/>
              <a:t>Quiz 10, Thursday, 26 April</a:t>
            </a:r>
          </a:p>
          <a:p>
            <a:r>
              <a:rPr lang="en-US" dirty="0"/>
              <a:t>Reading </a:t>
            </a:r>
          </a:p>
          <a:p>
            <a:pPr lvl="1"/>
            <a:r>
              <a:rPr lang="en-US" sz="2000" dirty="0"/>
              <a:t> Section 6.5 O-grid PV Systems with Battery Storage</a:t>
            </a:r>
          </a:p>
          <a:p>
            <a:pPr lvl="1"/>
            <a:r>
              <a:rPr lang="en-US" sz="2000" dirty="0"/>
              <a:t>Section 8.5 Hydroelectric Power</a:t>
            </a:r>
          </a:p>
          <a:p>
            <a:pPr lvl="1"/>
            <a:r>
              <a:rPr lang="en-US" sz="2000" dirty="0"/>
              <a:t>Section 9.4 Demand Side Management</a:t>
            </a:r>
          </a:p>
          <a:p>
            <a:r>
              <a:rPr lang="en-US" sz="2000" dirty="0"/>
              <a:t>Review (as needed)</a:t>
            </a:r>
          </a:p>
          <a:p>
            <a:pPr lvl="1"/>
            <a:r>
              <a:rPr lang="en-US" sz="2000" dirty="0"/>
              <a:t>Section 1.6 Financial Aspects (excluding sub-section 1.6.5)</a:t>
            </a:r>
          </a:p>
          <a:p>
            <a:pPr lvl="1"/>
            <a:r>
              <a:rPr lang="en-US" sz="2000" dirty="0"/>
              <a:t>Sections 6.4.1  6.4.3 PV Economics</a:t>
            </a:r>
          </a:p>
          <a:p>
            <a:pPr lvl="1"/>
            <a:r>
              <a:rPr lang="en-US" sz="2000" dirty="0"/>
              <a:t>Section 7.9 Wind Turbine Economics</a:t>
            </a:r>
          </a:p>
          <a:p>
            <a:pPr lvl="1"/>
            <a:r>
              <a:rPr lang="en-US" sz="2000" dirty="0"/>
              <a:t>Appendix A, Energy Economics Tutorial</a:t>
            </a: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92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US Renewable Capacity Additions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270569"/>
            <a:ext cx="5124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Source: DOE EIA Annual Energy Outlook 2015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19383" r="48994" b="35386"/>
          <a:stretch/>
        </p:blipFill>
        <p:spPr bwMode="auto">
          <a:xfrm>
            <a:off x="685800" y="1295400"/>
            <a:ext cx="55626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489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Caution About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3" descr="resour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2" t="8235" r="3423" b="45882"/>
          <a:stretch>
            <a:fillRect/>
          </a:stretch>
        </p:blipFill>
        <p:spPr bwMode="auto">
          <a:xfrm>
            <a:off x="276225" y="1312862"/>
            <a:ext cx="6276975" cy="434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7205" y="6019800"/>
            <a:ext cx="5338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/>
              <a:t>Source: Science Year, The World Book Science Annual, 1969, </a:t>
            </a:r>
            <a:br>
              <a:rPr lang="en-US" altLang="en-US" sz="1600" dirty="0"/>
            </a:br>
            <a:r>
              <a:rPr lang="en-US" altLang="en-US" sz="1600" dirty="0"/>
              <a:t>Field Enterprises Educational Corporation, Chicago, IL, 1969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581775" y="838200"/>
            <a:ext cx="2542684" cy="52629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Bars tell when</a:t>
            </a:r>
            <a:br>
              <a:rPr lang="en-US" altLang="en-US" sz="2400" dirty="0"/>
            </a:br>
            <a:r>
              <a:rPr lang="en-US" altLang="en-US" sz="2400" dirty="0"/>
              <a:t>the selected</a:t>
            </a:r>
            <a:br>
              <a:rPr lang="en-US" altLang="en-US" sz="2400" dirty="0"/>
            </a:br>
            <a:r>
              <a:rPr lang="en-US" altLang="en-US" sz="2400" dirty="0"/>
              <a:t>resource will run </a:t>
            </a:r>
            <a:br>
              <a:rPr lang="en-US" altLang="en-US" sz="2400" dirty="0"/>
            </a:br>
            <a:r>
              <a:rPr lang="en-US" altLang="en-US" sz="2400" dirty="0"/>
              <a:t>out (based on </a:t>
            </a:r>
            <a:br>
              <a:rPr lang="en-US" altLang="en-US" sz="2400" dirty="0"/>
            </a:br>
            <a:r>
              <a:rPr lang="en-US" altLang="en-US" sz="2400" dirty="0"/>
              <a:t>1969 consumption,</a:t>
            </a:r>
            <a:br>
              <a:rPr lang="en-US" altLang="en-US" sz="2400" dirty="0"/>
            </a:br>
            <a:r>
              <a:rPr lang="en-US" altLang="en-US" sz="2400" dirty="0"/>
              <a:t>assuming no </a:t>
            </a:r>
            <a:br>
              <a:rPr lang="en-US" altLang="en-US" sz="2400" dirty="0"/>
            </a:br>
            <a:r>
              <a:rPr lang="en-US" altLang="en-US" sz="2400" dirty="0"/>
              <a:t>new reserves).</a:t>
            </a:r>
            <a:br>
              <a:rPr lang="en-US" altLang="en-US" sz="2400" dirty="0"/>
            </a:br>
            <a:r>
              <a:rPr lang="en-US" altLang="en-US" sz="2400" dirty="0"/>
              <a:t>So according</a:t>
            </a:r>
            <a:br>
              <a:rPr lang="en-US" altLang="en-US" sz="2400" dirty="0"/>
            </a:br>
            <a:r>
              <a:rPr lang="en-US" altLang="en-US" sz="2400" dirty="0"/>
              <a:t>to the predictions</a:t>
            </a:r>
            <a:br>
              <a:rPr lang="en-US" altLang="en-US" sz="2400" dirty="0"/>
            </a:br>
            <a:r>
              <a:rPr lang="en-US" altLang="en-US" sz="2400" dirty="0"/>
              <a:t>in 2015 we </a:t>
            </a:r>
            <a:br>
              <a:rPr lang="en-US" altLang="en-US" sz="2400" dirty="0"/>
            </a:br>
            <a:r>
              <a:rPr lang="en-US" altLang="en-US" sz="2400" dirty="0"/>
              <a:t>should have </a:t>
            </a:r>
            <a:br>
              <a:rPr lang="en-US" altLang="en-US" sz="2400" dirty="0"/>
            </a:br>
            <a:r>
              <a:rPr lang="en-US" altLang="en-US" sz="2400" dirty="0"/>
              <a:t>severe shortages,</a:t>
            </a:r>
            <a:br>
              <a:rPr lang="en-US" altLang="en-US" sz="2400" dirty="0"/>
            </a:br>
            <a:r>
              <a:rPr lang="en-US" altLang="en-US" sz="2400" dirty="0"/>
              <a:t>yet commodity</a:t>
            </a:r>
            <a:br>
              <a:rPr lang="en-US" altLang="en-US" sz="2400" dirty="0"/>
            </a:br>
            <a:r>
              <a:rPr lang="en-US" altLang="en-US" sz="2400" dirty="0"/>
              <a:t>prices are low.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8872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066800"/>
          </a:xfrm>
        </p:spPr>
        <p:txBody>
          <a:bodyPr/>
          <a:lstStyle/>
          <a:p>
            <a:r>
              <a:rPr lang="en-US" dirty="0"/>
              <a:t>The Changing Grid: New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13838" r="22505" b="10468"/>
          <a:stretch/>
        </p:blipFill>
        <p:spPr bwMode="auto">
          <a:xfrm>
            <a:off x="640080" y="1280160"/>
            <a:ext cx="6598288" cy="505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553200"/>
            <a:ext cx="284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EIA Electricity Monthly, Feb 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6600" y="2971800"/>
            <a:ext cx="1700722" cy="34163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Light blue</a:t>
            </a:r>
            <a:br>
              <a:rPr lang="en-US" sz="2400" dirty="0"/>
            </a:br>
            <a:r>
              <a:rPr lang="en-US" sz="2400" dirty="0"/>
              <a:t>dot is TVA's</a:t>
            </a:r>
            <a:br>
              <a:rPr lang="en-US" sz="2400" dirty="0"/>
            </a:br>
            <a:r>
              <a:rPr lang="en-US" sz="2400" dirty="0"/>
              <a:t>1200 MW</a:t>
            </a:r>
            <a:br>
              <a:rPr lang="en-US" sz="2400" dirty="0"/>
            </a:br>
            <a:r>
              <a:rPr lang="en-US" sz="2400" dirty="0"/>
              <a:t>Watt's Bar</a:t>
            </a:r>
            <a:br>
              <a:rPr lang="en-US" sz="2400" dirty="0"/>
            </a:br>
            <a:r>
              <a:rPr lang="en-US" sz="2400" dirty="0"/>
              <a:t>Nuclear,</a:t>
            </a:r>
            <a:br>
              <a:rPr lang="en-US" sz="2400" dirty="0"/>
            </a:br>
            <a:r>
              <a:rPr lang="en-US" sz="2400" dirty="0"/>
              <a:t>scheduled</a:t>
            </a:r>
            <a:br>
              <a:rPr lang="en-US" sz="2400" dirty="0"/>
            </a:br>
            <a:r>
              <a:rPr lang="en-US" sz="2400" dirty="0"/>
              <a:t>to come</a:t>
            </a:r>
            <a:br>
              <a:rPr lang="en-US" sz="2400" dirty="0"/>
            </a:br>
            <a:r>
              <a:rPr lang="en-US" sz="2400" dirty="0"/>
              <a:t>online in</a:t>
            </a:r>
            <a:br>
              <a:rPr lang="en-US" sz="2400" dirty="0"/>
            </a:br>
            <a:r>
              <a:rPr lang="en-US" sz="2400" dirty="0"/>
              <a:t>12/2015</a:t>
            </a:r>
          </a:p>
        </p:txBody>
      </p:sp>
    </p:spTree>
    <p:extLst>
      <p:ext uri="{BB962C8B-B14F-4D97-AF65-F5344CB8AC3E}">
        <p14:creationId xmlns:p14="http://schemas.microsoft.com/office/powerpoint/2010/main" val="4256653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Changing Grid: Retirements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5" t="18459" r="22252" b="5847"/>
          <a:stretch/>
        </p:blipFill>
        <p:spPr bwMode="auto">
          <a:xfrm>
            <a:off x="640080" y="1280160"/>
            <a:ext cx="6602265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553200"/>
            <a:ext cx="284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EIA Electricity Monthly, Feb 2015</a:t>
            </a:r>
          </a:p>
        </p:txBody>
      </p:sp>
    </p:spTree>
    <p:extLst>
      <p:ext uri="{BB962C8B-B14F-4D97-AF65-F5344CB8AC3E}">
        <p14:creationId xmlns:p14="http://schemas.microsoft.com/office/powerpoint/2010/main" val="2965603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Tesla Announcement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4/30/15 Tesla Motors </a:t>
            </a:r>
            <a:br>
              <a:rPr lang="en-US" dirty="0"/>
            </a:br>
            <a:r>
              <a:rPr lang="en-US" dirty="0"/>
              <a:t>announced their home batteries</a:t>
            </a:r>
          </a:p>
          <a:p>
            <a:pPr lvl="1"/>
            <a:r>
              <a:rPr lang="en-US" dirty="0"/>
              <a:t>7 kWh for $3000 (optimized for</a:t>
            </a:r>
            <a:br>
              <a:rPr lang="en-US" dirty="0"/>
            </a:br>
            <a:r>
              <a:rPr lang="en-US" dirty="0"/>
              <a:t>daily use) and 10 kWh for </a:t>
            </a:r>
            <a:br>
              <a:rPr lang="en-US" dirty="0"/>
            </a:br>
            <a:r>
              <a:rPr lang="en-US" dirty="0"/>
              <a:t>$3500 (optimized backup use)</a:t>
            </a:r>
          </a:p>
          <a:p>
            <a:pPr lvl="1"/>
            <a:r>
              <a:rPr lang="en-US" dirty="0"/>
              <a:t>Multiple batteries could be installed</a:t>
            </a:r>
          </a:p>
          <a:p>
            <a:pPr lvl="1"/>
            <a:r>
              <a:rPr lang="en-US" dirty="0"/>
              <a:t>92% round trip efficiency</a:t>
            </a:r>
          </a:p>
          <a:p>
            <a:pPr lvl="1"/>
            <a:r>
              <a:rPr lang="en-US" dirty="0"/>
              <a:t>Uses lithium ion batteries with liquid thermal control</a:t>
            </a:r>
          </a:p>
          <a:p>
            <a:pPr lvl="1"/>
            <a:r>
              <a:rPr lang="en-US" dirty="0"/>
              <a:t>2 kW continuous , 3.3 kW peak</a:t>
            </a:r>
          </a:p>
          <a:p>
            <a:pPr lvl="1"/>
            <a:r>
              <a:rPr lang="en-US" dirty="0"/>
              <a:t>Weight is 100 kg</a:t>
            </a:r>
          </a:p>
          <a:p>
            <a:pPr lvl="1"/>
            <a:r>
              <a:rPr lang="en-US" dirty="0"/>
              <a:t>Installation and inverter not included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42875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6367849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Image: d290b3p3ki7y5s.cloudfront.net/</a:t>
            </a:r>
            <a:r>
              <a:rPr lang="en-US" sz="1200" dirty="0" err="1"/>
              <a:t>wp</a:t>
            </a:r>
            <a:r>
              <a:rPr lang="en-US" sz="1200" dirty="0"/>
              <a:t>-content/uploads/2015/05/Tesla-PowerWall.jpg?b09674</a:t>
            </a:r>
          </a:p>
        </p:txBody>
      </p:sp>
    </p:spTree>
    <p:extLst>
      <p:ext uri="{BB962C8B-B14F-4D97-AF65-F5344CB8AC3E}">
        <p14:creationId xmlns:p14="http://schemas.microsoft.com/office/powerpoint/2010/main" val="357926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IBM High Concentration PV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System uses a parabolic dish to concentrate sunlight up to 2000 times onto triple junction solar PVs</a:t>
            </a:r>
          </a:p>
          <a:p>
            <a:pPr lvl="1"/>
            <a:r>
              <a:rPr lang="en-US" dirty="0"/>
              <a:t>Each 1 by 1 cm chip can convert 50 W with 80% efficiency; liquid cooling is used</a:t>
            </a:r>
          </a:p>
          <a:p>
            <a:pPr lvl="1"/>
            <a:r>
              <a:rPr lang="en-US" dirty="0"/>
              <a:t>Uses tracking system</a:t>
            </a:r>
            <a:br>
              <a:rPr lang="en-US" dirty="0"/>
            </a:br>
            <a:r>
              <a:rPr lang="en-US" dirty="0"/>
              <a:t>to follow the sun</a:t>
            </a:r>
          </a:p>
          <a:p>
            <a:pPr lvl="1"/>
            <a:r>
              <a:rPr lang="en-US" dirty="0"/>
              <a:t>Under development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err="1"/>
              <a:t>Airlight</a:t>
            </a:r>
            <a:r>
              <a:rPr lang="en-US" dirty="0"/>
              <a:t> Energy</a:t>
            </a:r>
            <a:br>
              <a:rPr lang="en-US" dirty="0"/>
            </a:br>
            <a:r>
              <a:rPr lang="en-US" dirty="0"/>
              <a:t>Solutions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6096000"/>
            <a:ext cx="76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http://www-03.ibm.com/press/us/en/pressrelease/40912.wss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4419600" cy="247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643455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Image: www.airlightenergy.com/</a:t>
            </a:r>
          </a:p>
        </p:txBody>
      </p:sp>
    </p:spTree>
    <p:extLst>
      <p:ext uri="{BB962C8B-B14F-4D97-AF65-F5344CB8AC3E}">
        <p14:creationId xmlns:p14="http://schemas.microsoft.com/office/powerpoint/2010/main" val="1862344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Heat and Power (CHP)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3733800"/>
          </a:xfrm>
        </p:spPr>
        <p:txBody>
          <a:bodyPr/>
          <a:lstStyle/>
          <a:p>
            <a:r>
              <a:rPr lang="en-US" dirty="0"/>
              <a:t>Some generation technologies produce usable waste heat, and some industries have heat or steam demands</a:t>
            </a:r>
          </a:p>
          <a:p>
            <a:pPr lvl="1"/>
            <a:r>
              <a:rPr lang="en-US" dirty="0"/>
              <a:t>Examples: refineries and chemical plants</a:t>
            </a:r>
          </a:p>
          <a:p>
            <a:r>
              <a:rPr lang="en-US" dirty="0"/>
              <a:t>Higher temperature waste heat is more versatile </a:t>
            </a:r>
          </a:p>
          <a:p>
            <a:r>
              <a:rPr lang="en-US" dirty="0"/>
              <a:t>Using waste heat can displace the need to buy electricity or an expensive fuel such as propane</a:t>
            </a:r>
          </a:p>
          <a:p>
            <a:r>
              <a:rPr lang="en-US" dirty="0"/>
              <a:t>One challenge is to appropriately time the use of the electric and thermal energy</a:t>
            </a:r>
          </a:p>
          <a:p>
            <a:r>
              <a:rPr lang="en-US" dirty="0"/>
              <a:t>Sometimes called cogeneration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Locations of CHP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9" y="1371600"/>
            <a:ext cx="788894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8004" y="61861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Image Source: www.eia.gov/todayinenergy/detail.cfm?id=8250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5562600"/>
            <a:ext cx="3685624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Notice Gulf Coast locations,</a:t>
            </a:r>
            <a:br>
              <a:rPr lang="en-US" sz="2400" dirty="0"/>
            </a:br>
            <a:r>
              <a:rPr lang="en-US" sz="2400" dirty="0"/>
              <a:t>mostly for refineries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1600200"/>
            <a:ext cx="1943161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Some are</a:t>
            </a:r>
            <a:br>
              <a:rPr lang="en-US" sz="2400" dirty="0"/>
            </a:br>
            <a:r>
              <a:rPr lang="en-US" sz="2400" dirty="0"/>
              <a:t>associated</a:t>
            </a:r>
            <a:br>
              <a:rPr lang="en-US" sz="2400" dirty="0"/>
            </a:br>
            <a:r>
              <a:rPr lang="en-US" sz="2400" dirty="0"/>
              <a:t>with the paper</a:t>
            </a:r>
            <a:br>
              <a:rPr lang="en-US" sz="2400" dirty="0"/>
            </a:br>
            <a:r>
              <a:rPr lang="en-US" sz="2400" dirty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3460820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76200"/>
            <a:ext cx="8535987" cy="1066800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457200" y="6400800"/>
            <a:ext cx="26975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Source: EIA 2012  Energy Annual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243840" y="5068614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/>
              <a:t>2010 and 2011 continued downward trend, 1.57 and 1.55 quad respectively with a peak in 2000 of 2.3 quads.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1" t="22363" r="5777" b="44535"/>
          <a:stretch/>
        </p:blipFill>
        <p:spPr bwMode="auto">
          <a:xfrm>
            <a:off x="0" y="1397876"/>
            <a:ext cx="877824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CHP Efficiency – Simple approach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3733800"/>
          </a:xfrm>
        </p:spPr>
        <p:txBody>
          <a:bodyPr/>
          <a:lstStyle/>
          <a:p>
            <a:r>
              <a:rPr lang="en-US" dirty="0"/>
              <a:t>Difficult to quantify – the value of a unit of electricity is much higher than a unit of thermal energy</a:t>
            </a:r>
          </a:p>
          <a:p>
            <a:r>
              <a:rPr lang="en-US" dirty="0"/>
              <a:t>Simplest approach: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Doesn’t distinguish between the two types of energy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25635"/>
              </p:ext>
            </p:extLst>
          </p:nvPr>
        </p:nvGraphicFramePr>
        <p:xfrm>
          <a:off x="719138" y="3657600"/>
          <a:ext cx="75644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4" name="Equation" r:id="rId4" imgW="4546440" imgH="457200" progId="Equation.DSMT4">
                  <p:embed/>
                </p:oleObj>
              </mc:Choice>
              <mc:Fallback>
                <p:oleObj name="Equation" r:id="rId4" imgW="4546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657600"/>
                        <a:ext cx="75644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382000" cy="1066800"/>
          </a:xfrm>
        </p:spPr>
        <p:txBody>
          <a:bodyPr/>
          <a:lstStyle/>
          <a:p>
            <a:r>
              <a:rPr lang="en-US" dirty="0"/>
              <a:t>Distributed Generation (DG)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382000" cy="3733800"/>
          </a:xfrm>
        </p:spPr>
        <p:txBody>
          <a:bodyPr/>
          <a:lstStyle/>
          <a:p>
            <a:r>
              <a:rPr lang="en-US" dirty="0"/>
              <a:t>Provide small increments in generation which can track load growth closely to reduce costs of unused capacity</a:t>
            </a:r>
          </a:p>
          <a:p>
            <a:r>
              <a:rPr lang="en-US" dirty="0"/>
              <a:t>Can ease bottlenecks in distribution networks</a:t>
            </a:r>
          </a:p>
          <a:p>
            <a:r>
              <a:rPr lang="en-US" dirty="0"/>
              <a:t>Improve voltages </a:t>
            </a:r>
          </a:p>
          <a:p>
            <a:r>
              <a:rPr lang="en-US" dirty="0"/>
              <a:t>Improve power factor</a:t>
            </a:r>
          </a:p>
          <a:p>
            <a:r>
              <a:rPr lang="en-US" dirty="0"/>
              <a:t>Reduce losses</a:t>
            </a:r>
          </a:p>
          <a:p>
            <a:r>
              <a:rPr lang="en-US" dirty="0"/>
              <a:t>Provide power during outages</a:t>
            </a:r>
          </a:p>
          <a:p>
            <a:r>
              <a:rPr lang="en-US" dirty="0"/>
              <a:t>Reduce emissions</a:t>
            </a:r>
          </a:p>
          <a:p>
            <a:r>
              <a:rPr lang="en-US" dirty="0"/>
              <a:t>But they lose economics of scale!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fig57wordl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538">
            <a:off x="828675" y="2311400"/>
            <a:ext cx="322103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CHP Efficiency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3733800"/>
          </a:xfrm>
        </p:spPr>
        <p:txBody>
          <a:bodyPr/>
          <a:lstStyle/>
          <a:p>
            <a:r>
              <a:rPr lang="en-US" dirty="0"/>
              <a:t>Compare CHP to separate heat and power with up arrows indicating waste</a:t>
            </a:r>
          </a:p>
          <a:p>
            <a:pPr>
              <a:buFontTx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CHP can be a better approach </a:t>
            </a:r>
          </a:p>
          <a:p>
            <a:r>
              <a:rPr lang="en-US" dirty="0"/>
              <a:t>Drawback - need to estimate efficiency of the boiler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9701" name="Straight Connector 9"/>
          <p:cNvCxnSpPr>
            <a:cxnSpLocks noChangeShapeType="1"/>
          </p:cNvCxnSpPr>
          <p:nvPr/>
        </p:nvCxnSpPr>
        <p:spPr bwMode="auto">
          <a:xfrm rot="5400000">
            <a:off x="2667794" y="3656806"/>
            <a:ext cx="3352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02" name="Picture 14" descr="fig58awordle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03">
            <a:off x="4470400" y="2640013"/>
            <a:ext cx="21066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5" descr="fig58bwordle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11">
            <a:off x="6638925" y="2568575"/>
            <a:ext cx="24098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609600" y="48768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Cogeneration Plant</a:t>
            </a:r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4543425" y="4740275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Electricity</a:t>
            </a:r>
          </a:p>
        </p:txBody>
      </p: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6858000" y="478155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Heat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CHP Efficiency </a:t>
            </a:r>
          </a:p>
        </p:txBody>
      </p:sp>
      <p:pic>
        <p:nvPicPr>
          <p:cNvPr id="30723" name="Picture 3" descr="fig57wordl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538">
            <a:off x="674688" y="2311400"/>
            <a:ext cx="3221037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4" name="Straight Connector 4"/>
          <p:cNvCxnSpPr>
            <a:cxnSpLocks noChangeShapeType="1"/>
          </p:cNvCxnSpPr>
          <p:nvPr/>
        </p:nvCxnSpPr>
        <p:spPr bwMode="auto">
          <a:xfrm rot="5400000">
            <a:off x="2498726" y="3968750"/>
            <a:ext cx="4754562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25" name="Picture 5" descr="fig58awordle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03">
            <a:off x="5564188" y="1420813"/>
            <a:ext cx="21066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fig58bwordle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11">
            <a:off x="5614988" y="3813175"/>
            <a:ext cx="24098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152400" y="48768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Cogeneration Plant</a:t>
            </a:r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5638800" y="343535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Electricity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5834063" y="5775325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Heat</a:t>
            </a:r>
          </a:p>
        </p:txBody>
      </p:sp>
      <p:sp>
        <p:nvSpPr>
          <p:cNvPr id="30732" name="TextBox 9"/>
          <p:cNvSpPr txBox="1">
            <a:spLocks noChangeArrowheads="1"/>
          </p:cNvSpPr>
          <p:nvPr/>
        </p:nvSpPr>
        <p:spPr bwMode="auto">
          <a:xfrm>
            <a:off x="0" y="2717800"/>
            <a:ext cx="10668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100 units input</a:t>
            </a:r>
          </a:p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heat</a:t>
            </a:r>
          </a:p>
        </p:txBody>
      </p:sp>
      <p:sp>
        <p:nvSpPr>
          <p:cNvPr id="30733" name="TextBox 9"/>
          <p:cNvSpPr txBox="1">
            <a:spLocks noChangeArrowheads="1"/>
          </p:cNvSpPr>
          <p:nvPr/>
        </p:nvSpPr>
        <p:spPr bwMode="auto">
          <a:xfrm>
            <a:off x="990600" y="1429353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/>
              <a:t>22 units waste heat</a:t>
            </a:r>
          </a:p>
        </p:txBody>
      </p:sp>
      <p:sp>
        <p:nvSpPr>
          <p:cNvPr id="30734" name="TextBox 9"/>
          <p:cNvSpPr txBox="1">
            <a:spLocks noChangeArrowheads="1"/>
          </p:cNvSpPr>
          <p:nvPr/>
        </p:nvSpPr>
        <p:spPr bwMode="auto">
          <a:xfrm>
            <a:off x="6705600" y="127635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60 units waste heat</a:t>
            </a:r>
          </a:p>
        </p:txBody>
      </p:sp>
      <p:sp>
        <p:nvSpPr>
          <p:cNvPr id="30735" name="TextBox 9"/>
          <p:cNvSpPr txBox="1">
            <a:spLocks noChangeArrowheads="1"/>
          </p:cNvSpPr>
          <p:nvPr/>
        </p:nvSpPr>
        <p:spPr bwMode="auto">
          <a:xfrm>
            <a:off x="6172200" y="3957638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12 units waste heat</a:t>
            </a:r>
          </a:p>
        </p:txBody>
      </p:sp>
      <p:sp>
        <p:nvSpPr>
          <p:cNvPr id="30736" name="TextBox 9"/>
          <p:cNvSpPr txBox="1">
            <a:spLocks noChangeArrowheads="1"/>
          </p:cNvSpPr>
          <p:nvPr/>
        </p:nvSpPr>
        <p:spPr bwMode="auto">
          <a:xfrm>
            <a:off x="4876800" y="1973263"/>
            <a:ext cx="91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90 units input</a:t>
            </a:r>
          </a:p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heat</a:t>
            </a:r>
          </a:p>
        </p:txBody>
      </p:sp>
      <p:sp>
        <p:nvSpPr>
          <p:cNvPr id="30737" name="TextBox 9"/>
          <p:cNvSpPr txBox="1">
            <a:spLocks noChangeArrowheads="1"/>
          </p:cNvSpPr>
          <p:nvPr/>
        </p:nvSpPr>
        <p:spPr bwMode="auto">
          <a:xfrm>
            <a:off x="4876800" y="4346575"/>
            <a:ext cx="9144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60 units input</a:t>
            </a:r>
          </a:p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heat</a:t>
            </a:r>
          </a:p>
        </p:txBody>
      </p:sp>
      <p:sp>
        <p:nvSpPr>
          <p:cNvPr id="30738" name="TextBox 9"/>
          <p:cNvSpPr txBox="1">
            <a:spLocks noChangeArrowheads="1"/>
          </p:cNvSpPr>
          <p:nvPr/>
        </p:nvSpPr>
        <p:spPr bwMode="auto">
          <a:xfrm>
            <a:off x="7924800" y="502920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7030A0"/>
                </a:solidFill>
              </a:rPr>
              <a:t>48 units thermal</a:t>
            </a:r>
          </a:p>
        </p:txBody>
      </p:sp>
      <p:sp>
        <p:nvSpPr>
          <p:cNvPr id="30739" name="TextBox 9"/>
          <p:cNvSpPr txBox="1">
            <a:spLocks noChangeArrowheads="1"/>
          </p:cNvSpPr>
          <p:nvPr/>
        </p:nvSpPr>
        <p:spPr bwMode="auto">
          <a:xfrm>
            <a:off x="7620000" y="2887663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7030A0"/>
                </a:solidFill>
              </a:rPr>
              <a:t>30 units electricity</a:t>
            </a:r>
          </a:p>
        </p:txBody>
      </p:sp>
      <p:sp>
        <p:nvSpPr>
          <p:cNvPr id="30740" name="TextBox 9"/>
          <p:cNvSpPr txBox="1">
            <a:spLocks noChangeArrowheads="1"/>
          </p:cNvSpPr>
          <p:nvPr/>
        </p:nvSpPr>
        <p:spPr bwMode="auto">
          <a:xfrm>
            <a:off x="3535363" y="2874963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7030A0"/>
                </a:solidFill>
              </a:rPr>
              <a:t>30 units electricity</a:t>
            </a:r>
          </a:p>
        </p:txBody>
      </p:sp>
      <p:sp>
        <p:nvSpPr>
          <p:cNvPr id="30741" name="TextBox 9"/>
          <p:cNvSpPr txBox="1">
            <a:spLocks noChangeArrowheads="1"/>
          </p:cNvSpPr>
          <p:nvPr/>
        </p:nvSpPr>
        <p:spPr bwMode="auto">
          <a:xfrm>
            <a:off x="3810000" y="441960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7030A0"/>
                </a:solidFill>
              </a:rPr>
              <a:t>48 units thermal</a:t>
            </a:r>
          </a:p>
        </p:txBody>
      </p:sp>
      <p:sp>
        <p:nvSpPr>
          <p:cNvPr id="30742" name="TextBox 9"/>
          <p:cNvSpPr txBox="1">
            <a:spLocks noChangeArrowheads="1"/>
          </p:cNvSpPr>
          <p:nvPr/>
        </p:nvSpPr>
        <p:spPr bwMode="auto">
          <a:xfrm>
            <a:off x="228600" y="5639895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tx2"/>
                </a:solidFill>
              </a:rPr>
              <a:t>100 units input</a:t>
            </a:r>
            <a:r>
              <a:rPr lang="en-US" sz="2000" dirty="0"/>
              <a:t> -&gt; </a:t>
            </a:r>
            <a:r>
              <a:rPr lang="en-US" sz="2000" b="1" dirty="0">
                <a:solidFill>
                  <a:srgbClr val="7030A0"/>
                </a:solidFill>
              </a:rPr>
              <a:t>78 units output</a:t>
            </a:r>
          </a:p>
        </p:txBody>
      </p:sp>
      <p:sp>
        <p:nvSpPr>
          <p:cNvPr id="30743" name="TextBox 9"/>
          <p:cNvSpPr txBox="1">
            <a:spLocks noChangeArrowheads="1"/>
          </p:cNvSpPr>
          <p:nvPr/>
        </p:nvSpPr>
        <p:spPr bwMode="auto">
          <a:xfrm>
            <a:off x="4876800" y="61023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150 units input </a:t>
            </a:r>
            <a:r>
              <a:rPr lang="en-US" sz="2000"/>
              <a:t>-&gt; </a:t>
            </a:r>
            <a:r>
              <a:rPr lang="en-US" sz="2000" b="1">
                <a:solidFill>
                  <a:srgbClr val="7030A0"/>
                </a:solidFill>
              </a:rPr>
              <a:t>78 units output</a:t>
            </a:r>
          </a:p>
        </p:txBody>
      </p:sp>
      <p:sp>
        <p:nvSpPr>
          <p:cNvPr id="30744" name="TextBox 9"/>
          <p:cNvSpPr txBox="1">
            <a:spLocks noChangeArrowheads="1"/>
          </p:cNvSpPr>
          <p:nvPr/>
        </p:nvSpPr>
        <p:spPr bwMode="auto">
          <a:xfrm>
            <a:off x="5715000" y="2147888"/>
            <a:ext cx="137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33 % efficient grid</a:t>
            </a:r>
          </a:p>
        </p:txBody>
      </p:sp>
      <p:sp>
        <p:nvSpPr>
          <p:cNvPr id="30745" name="TextBox 9"/>
          <p:cNvSpPr txBox="1">
            <a:spLocks noChangeArrowheads="1"/>
          </p:cNvSpPr>
          <p:nvPr/>
        </p:nvSpPr>
        <p:spPr bwMode="auto">
          <a:xfrm>
            <a:off x="5791200" y="4930775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80% efficient boiler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CHP Efficiency </a:t>
            </a: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381000" y="1371600"/>
            <a:ext cx="396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Combined Heat and Power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359979" y="2487996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tx2"/>
                </a:solidFill>
              </a:rPr>
              <a:t>100 units input</a:t>
            </a:r>
            <a:r>
              <a:rPr lang="en-US" sz="2000" dirty="0"/>
              <a:t> -&gt; </a:t>
            </a:r>
            <a:r>
              <a:rPr lang="en-US" sz="2000" b="1" dirty="0">
                <a:solidFill>
                  <a:srgbClr val="7030A0"/>
                </a:solidFill>
              </a:rPr>
              <a:t>78 units output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4840014" y="1371600"/>
            <a:ext cx="358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Separate Electricity and Heat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4585138" y="2487996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tx2"/>
                </a:solidFill>
              </a:rPr>
              <a:t>150 units input </a:t>
            </a:r>
            <a:r>
              <a:rPr lang="en-US" sz="2000" dirty="0"/>
              <a:t>-&gt; </a:t>
            </a:r>
            <a:r>
              <a:rPr lang="en-US" sz="2000" b="1" dirty="0">
                <a:solidFill>
                  <a:srgbClr val="7030A0"/>
                </a:solidFill>
              </a:rPr>
              <a:t>78 units output</a:t>
            </a:r>
          </a:p>
        </p:txBody>
      </p:sp>
      <p:cxnSp>
        <p:nvCxnSpPr>
          <p:cNvPr id="5129" name="Straight Connector 8"/>
          <p:cNvCxnSpPr>
            <a:cxnSpLocks noChangeShapeType="1"/>
          </p:cNvCxnSpPr>
          <p:nvPr/>
        </p:nvCxnSpPr>
        <p:spPr bwMode="auto">
          <a:xfrm rot="5400000">
            <a:off x="2500313" y="3511550"/>
            <a:ext cx="3840162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0" name="Content Placeholder 2"/>
          <p:cNvSpPr>
            <a:spLocks noGrp="1"/>
          </p:cNvSpPr>
          <p:nvPr>
            <p:ph idx="1"/>
          </p:nvPr>
        </p:nvSpPr>
        <p:spPr>
          <a:xfrm>
            <a:off x="381000" y="5562600"/>
            <a:ext cx="80010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Without CHP, we need more input for the same output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206485"/>
              </p:ext>
            </p:extLst>
          </p:nvPr>
        </p:nvGraphicFramePr>
        <p:xfrm>
          <a:off x="644525" y="3048000"/>
          <a:ext cx="32305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0" name="Equation" r:id="rId4" imgW="1942920" imgH="431640" progId="Equation.DSMT4">
                  <p:embed/>
                </p:oleObj>
              </mc:Choice>
              <mc:Fallback>
                <p:oleObj name="Equation" r:id="rId4" imgW="1942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3048000"/>
                        <a:ext cx="32305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701678"/>
              </p:ext>
            </p:extLst>
          </p:nvPr>
        </p:nvGraphicFramePr>
        <p:xfrm>
          <a:off x="4879975" y="3048000"/>
          <a:ext cx="36544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1" name="Equation" r:id="rId6" imgW="2197080" imgH="431640" progId="Equation.DSMT4">
                  <p:embed/>
                </p:oleObj>
              </mc:Choice>
              <mc:Fallback>
                <p:oleObj name="Equation" r:id="rId6" imgW="2197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3048000"/>
                        <a:ext cx="36544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CHP Overall Energy Savings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564059"/>
              </p:ext>
            </p:extLst>
          </p:nvPr>
        </p:nvGraphicFramePr>
        <p:xfrm>
          <a:off x="1296988" y="3733800"/>
          <a:ext cx="59340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4" name="Equation" r:id="rId4" imgW="3568680" imgH="457200" progId="Equation.DSMT4">
                  <p:embed/>
                </p:oleObj>
              </mc:Choice>
              <mc:Fallback>
                <p:oleObj name="Equation" r:id="rId4" imgW="3568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3733800"/>
                        <a:ext cx="59340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381000" y="1524000"/>
            <a:ext cx="396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Combined Heat and Power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4876800" y="1524000"/>
            <a:ext cx="358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Separate Electricity and Heat</a:t>
            </a:r>
          </a:p>
        </p:txBody>
      </p:sp>
      <p:cxnSp>
        <p:nvCxnSpPr>
          <p:cNvPr id="6151" name="Straight Connector 8"/>
          <p:cNvCxnSpPr>
            <a:cxnSpLocks noChangeShapeType="1"/>
          </p:cNvCxnSpPr>
          <p:nvPr/>
        </p:nvCxnSpPr>
        <p:spPr bwMode="auto">
          <a:xfrm rot="5400000">
            <a:off x="3414713" y="2597150"/>
            <a:ext cx="2011362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443042"/>
              </p:ext>
            </p:extLst>
          </p:nvPr>
        </p:nvGraphicFramePr>
        <p:xfrm>
          <a:off x="2705100" y="4973638"/>
          <a:ext cx="327183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5" name="Equation" r:id="rId6" imgW="1968480" imgH="431640" progId="Equation.DSMT4">
                  <p:embed/>
                </p:oleObj>
              </mc:Choice>
              <mc:Fallback>
                <p:oleObj name="Equation" r:id="rId6" imgW="1968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973638"/>
                        <a:ext cx="3271838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ight Arrow 10"/>
          <p:cNvSpPr>
            <a:spLocks noChangeArrowheads="1"/>
          </p:cNvSpPr>
          <p:nvPr/>
        </p:nvSpPr>
        <p:spPr bwMode="auto">
          <a:xfrm>
            <a:off x="1600200" y="51054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304800" y="26479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100 units input</a:t>
            </a:r>
            <a:r>
              <a:rPr lang="en-US" sz="2000"/>
              <a:t> -&gt; </a:t>
            </a:r>
            <a:r>
              <a:rPr lang="en-US" sz="2000" b="1">
                <a:solidFill>
                  <a:srgbClr val="7030A0"/>
                </a:solidFill>
              </a:rPr>
              <a:t>78 units output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4953000" y="26479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150 units input </a:t>
            </a:r>
            <a:r>
              <a:rPr lang="en-US" sz="2000"/>
              <a:t>-&gt; </a:t>
            </a:r>
            <a:r>
              <a:rPr lang="en-US" sz="2000" b="1">
                <a:solidFill>
                  <a:srgbClr val="7030A0"/>
                </a:solidFill>
              </a:rPr>
              <a:t>78 units 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fig5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35">
            <a:off x="1606550" y="2703513"/>
            <a:ext cx="5262563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CHP Systems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3733800"/>
          </a:xfrm>
        </p:spPr>
        <p:txBody>
          <a:bodyPr/>
          <a:lstStyle/>
          <a:p>
            <a:r>
              <a:rPr lang="en-US" dirty="0"/>
              <a:t>Inherently challenging </a:t>
            </a:r>
          </a:p>
          <a:p>
            <a:r>
              <a:rPr lang="en-US" dirty="0"/>
              <a:t>Power-to-heat-ratio of equipment may be constant, but demand of power and heat changes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Cooling, Heating, and Cogeneration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3733800"/>
          </a:xfrm>
        </p:spPr>
        <p:txBody>
          <a:bodyPr/>
          <a:lstStyle/>
          <a:p>
            <a:r>
              <a:rPr lang="en-US" dirty="0"/>
              <a:t>P/H ratio of buildings varies greatly, and we want to smooth it out:</a:t>
            </a:r>
          </a:p>
          <a:p>
            <a:r>
              <a:rPr lang="en-US" dirty="0"/>
              <a:t>Heat Pumps - Use electricity instead of heat </a:t>
            </a:r>
          </a:p>
          <a:p>
            <a:r>
              <a:rPr lang="en-US" dirty="0"/>
              <a:t>Absorption Cooling (Absorption Refrigerator) - Use heat instead of electricity in the summer</a:t>
            </a:r>
          </a:p>
          <a:p>
            <a:pPr lvl="1"/>
            <a:r>
              <a:rPr lang="en-US" dirty="0"/>
              <a:t>Uses a liquid with a low boiling point (less than 0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 F)</a:t>
            </a:r>
          </a:p>
          <a:p>
            <a:pPr lvl="1"/>
            <a:r>
              <a:rPr lang="en-US" dirty="0"/>
              <a:t>Liquid refrigerant evaporates at low pressure, removing heat</a:t>
            </a:r>
          </a:p>
          <a:p>
            <a:pPr lvl="1"/>
            <a:r>
              <a:rPr lang="en-US" dirty="0"/>
              <a:t>The now gas refrigerant is absorb into another liquid (such as a salt solution), reducing pressure, allowing more evaporation</a:t>
            </a:r>
          </a:p>
          <a:p>
            <a:pPr lvl="1"/>
            <a:r>
              <a:rPr lang="en-US" dirty="0"/>
              <a:t>Liquid is heated causing evaporation at high pressure, then condensed in a heat exchanger</a:t>
            </a:r>
          </a:p>
          <a:p>
            <a:pPr lvl="1"/>
            <a:r>
              <a:rPr lang="en-US" dirty="0"/>
              <a:t>Not efficient so only used when heat is available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fig512wordle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/>
          <a:stretch>
            <a:fillRect/>
          </a:stretch>
        </p:blipFill>
        <p:spPr bwMode="auto">
          <a:xfrm rot="60000">
            <a:off x="1778000" y="3300413"/>
            <a:ext cx="6189663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Vapor-Compression Refrigeration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915400" cy="3733800"/>
          </a:xfrm>
        </p:spPr>
        <p:txBody>
          <a:bodyPr/>
          <a:lstStyle/>
          <a:p>
            <a:r>
              <a:rPr lang="en-US" dirty="0"/>
              <a:t>Compressor – refrigerant enters at </a:t>
            </a:r>
            <a:br>
              <a:rPr lang="en-US" dirty="0"/>
            </a:br>
            <a:r>
              <a:rPr lang="en-US" dirty="0"/>
              <a:t>low pressure, exits high</a:t>
            </a:r>
          </a:p>
          <a:p>
            <a:r>
              <a:rPr lang="en-US" dirty="0"/>
              <a:t>Condenser – cools and condenses from gas to liquid</a:t>
            </a:r>
          </a:p>
          <a:p>
            <a:r>
              <a:rPr lang="en-US" dirty="0"/>
              <a:t>Expansion Valve – pressure decreases</a:t>
            </a:r>
          </a:p>
        </p:txBody>
      </p:sp>
      <p:sp>
        <p:nvSpPr>
          <p:cNvPr id="36870" name="TextBox 9"/>
          <p:cNvSpPr txBox="1">
            <a:spLocks noChangeArrowheads="1"/>
          </p:cNvSpPr>
          <p:nvPr/>
        </p:nvSpPr>
        <p:spPr bwMode="auto">
          <a:xfrm>
            <a:off x="4281488" y="44450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Compressor</a:t>
            </a: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4343400" y="5921375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Expansion Valve</a:t>
            </a:r>
          </a:p>
        </p:txBody>
      </p:sp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7848600" y="59721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85˚F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7924800" y="3767138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95˚F</a:t>
            </a: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5873750" y="3767138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120˚F</a:t>
            </a:r>
          </a:p>
        </p:txBody>
      </p:sp>
      <p:sp>
        <p:nvSpPr>
          <p:cNvPr id="36875" name="TextBox 11"/>
          <p:cNvSpPr txBox="1">
            <a:spLocks noChangeArrowheads="1"/>
          </p:cNvSpPr>
          <p:nvPr/>
        </p:nvSpPr>
        <p:spPr bwMode="auto">
          <a:xfrm>
            <a:off x="5715000" y="5881688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100˚F</a:t>
            </a:r>
          </a:p>
        </p:txBody>
      </p:sp>
      <p:sp>
        <p:nvSpPr>
          <p:cNvPr id="36876" name="TextBox 12"/>
          <p:cNvSpPr txBox="1">
            <a:spLocks noChangeArrowheads="1"/>
          </p:cNvSpPr>
          <p:nvPr/>
        </p:nvSpPr>
        <p:spPr bwMode="auto">
          <a:xfrm>
            <a:off x="3276600" y="5881688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38˚F</a:t>
            </a:r>
          </a:p>
        </p:txBody>
      </p:sp>
      <p:sp>
        <p:nvSpPr>
          <p:cNvPr id="36877" name="TextBox 13"/>
          <p:cNvSpPr txBox="1">
            <a:spLocks noChangeArrowheads="1"/>
          </p:cNvSpPr>
          <p:nvPr/>
        </p:nvSpPr>
        <p:spPr bwMode="auto">
          <a:xfrm>
            <a:off x="1295400" y="5900738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45˚F</a:t>
            </a:r>
          </a:p>
        </p:txBody>
      </p:sp>
      <p:sp>
        <p:nvSpPr>
          <p:cNvPr id="36878" name="TextBox 14"/>
          <p:cNvSpPr txBox="1">
            <a:spLocks noChangeArrowheads="1"/>
          </p:cNvSpPr>
          <p:nvPr/>
        </p:nvSpPr>
        <p:spPr bwMode="auto">
          <a:xfrm>
            <a:off x="1193800" y="36576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50˚F</a:t>
            </a:r>
          </a:p>
        </p:txBody>
      </p:sp>
      <p:sp>
        <p:nvSpPr>
          <p:cNvPr id="36879" name="TextBox 15"/>
          <p:cNvSpPr txBox="1">
            <a:spLocks noChangeArrowheads="1"/>
          </p:cNvSpPr>
          <p:nvPr/>
        </p:nvSpPr>
        <p:spPr bwMode="auto">
          <a:xfrm>
            <a:off x="1071563" y="427355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Evaporator Coil</a:t>
            </a:r>
          </a:p>
        </p:txBody>
      </p:sp>
      <p:sp>
        <p:nvSpPr>
          <p:cNvPr id="36880" name="TextBox 16"/>
          <p:cNvSpPr txBox="1">
            <a:spLocks noChangeArrowheads="1"/>
          </p:cNvSpPr>
          <p:nvPr/>
        </p:nvSpPr>
        <p:spPr bwMode="auto">
          <a:xfrm>
            <a:off x="7473950" y="4338638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Condenser Coil</a:t>
            </a:r>
          </a:p>
        </p:txBody>
      </p:sp>
      <p:cxnSp>
        <p:nvCxnSpPr>
          <p:cNvPr id="36881" name="Straight Arrow Connector 18"/>
          <p:cNvCxnSpPr>
            <a:cxnSpLocks noChangeShapeType="1"/>
          </p:cNvCxnSpPr>
          <p:nvPr/>
        </p:nvCxnSpPr>
        <p:spPr bwMode="auto">
          <a:xfrm>
            <a:off x="1752600" y="4800600"/>
            <a:ext cx="868363" cy="3048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7315200" y="4953000"/>
            <a:ext cx="808038" cy="381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3" name="TextBox 21"/>
          <p:cNvSpPr txBox="1">
            <a:spLocks noChangeArrowheads="1"/>
          </p:cNvSpPr>
          <p:nvPr/>
        </p:nvSpPr>
        <p:spPr bwMode="auto">
          <a:xfrm>
            <a:off x="3048000" y="37084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50˚F</a:t>
            </a:r>
          </a:p>
        </p:txBody>
      </p:sp>
      <p:sp>
        <p:nvSpPr>
          <p:cNvPr id="36884" name="TextBox 22"/>
          <p:cNvSpPr txBox="1">
            <a:spLocks noChangeArrowheads="1"/>
          </p:cNvSpPr>
          <p:nvPr/>
        </p:nvSpPr>
        <p:spPr bwMode="auto">
          <a:xfrm>
            <a:off x="5638800" y="6197600"/>
            <a:ext cx="2405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High pressure liquid</a:t>
            </a:r>
          </a:p>
        </p:txBody>
      </p:sp>
      <p:sp>
        <p:nvSpPr>
          <p:cNvPr id="36885" name="TextBox 23"/>
          <p:cNvSpPr txBox="1">
            <a:spLocks noChangeArrowheads="1"/>
          </p:cNvSpPr>
          <p:nvPr/>
        </p:nvSpPr>
        <p:spPr bwMode="auto">
          <a:xfrm>
            <a:off x="1371600" y="616585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Low pressure vapor/liquid</a:t>
            </a:r>
          </a:p>
        </p:txBody>
      </p:sp>
      <p:sp>
        <p:nvSpPr>
          <p:cNvPr id="36886" name="TextBox 24"/>
          <p:cNvSpPr txBox="1">
            <a:spLocks noChangeArrowheads="1"/>
          </p:cNvSpPr>
          <p:nvPr/>
        </p:nvSpPr>
        <p:spPr bwMode="auto">
          <a:xfrm>
            <a:off x="2147888" y="3433763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Low pressure vapor</a:t>
            </a:r>
          </a:p>
        </p:txBody>
      </p:sp>
      <p:sp>
        <p:nvSpPr>
          <p:cNvPr id="36887" name="TextBox 25"/>
          <p:cNvSpPr txBox="1">
            <a:spLocks noChangeArrowheads="1"/>
          </p:cNvSpPr>
          <p:nvPr/>
        </p:nvSpPr>
        <p:spPr bwMode="auto">
          <a:xfrm>
            <a:off x="5638800" y="34544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High pressure vapor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981003"/>
              </p:ext>
            </p:extLst>
          </p:nvPr>
        </p:nvGraphicFramePr>
        <p:xfrm>
          <a:off x="4114800" y="3175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175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61906" y="1219200"/>
            <a:ext cx="2667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Compressed fluids </a:t>
            </a:r>
            <a:br>
              <a:rPr lang="en-US" sz="1800" dirty="0"/>
            </a:br>
            <a:r>
              <a:rPr lang="en-US" sz="1800" dirty="0"/>
              <a:t>get colder when they </a:t>
            </a:r>
            <a:br>
              <a:rPr lang="en-US" sz="1800" dirty="0"/>
            </a:br>
            <a:r>
              <a:rPr lang="en-US" sz="1800" dirty="0"/>
              <a:t>expand, and hotter when </a:t>
            </a:r>
            <a:br>
              <a:rPr lang="en-US" sz="1800" dirty="0"/>
            </a:br>
            <a:r>
              <a:rPr lang="en-US" sz="1800" dirty="0"/>
              <a:t>compressed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Refrigeration Cycle Coefficient of Performance (COP</a:t>
            </a:r>
            <a:r>
              <a:rPr lang="en-US" baseline="-25000"/>
              <a:t>R</a:t>
            </a:r>
            <a:r>
              <a:rPr lang="en-US"/>
              <a:t>)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001000" cy="3733800"/>
          </a:xfrm>
        </p:spPr>
        <p:txBody>
          <a:bodyPr/>
          <a:lstStyle/>
          <a:p>
            <a:r>
              <a:rPr lang="en-US" dirty="0"/>
              <a:t>A measure of refrigeration cycle efficiency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</a:t>
            </a:r>
            <a:r>
              <a:rPr lang="en-US" baseline="-25000" dirty="0"/>
              <a:t>L</a:t>
            </a:r>
            <a:r>
              <a:rPr lang="en-US" dirty="0"/>
              <a:t> = heat extracted from refrigerated space</a:t>
            </a:r>
          </a:p>
          <a:p>
            <a:r>
              <a:rPr lang="en-US" dirty="0"/>
              <a:t>W = work put into compressor</a:t>
            </a:r>
          </a:p>
          <a:p>
            <a:r>
              <a:rPr lang="en-US" dirty="0"/>
              <a:t>Dimensionless - Q</a:t>
            </a:r>
            <a:r>
              <a:rPr lang="en-US" baseline="-25000" dirty="0"/>
              <a:t>L</a:t>
            </a:r>
            <a:r>
              <a:rPr lang="en-US" dirty="0"/>
              <a:t> and W must have the same units</a:t>
            </a:r>
          </a:p>
          <a:p>
            <a:r>
              <a:rPr lang="en-US" dirty="0"/>
              <a:t>Tells how many units of heat are removed for each unit of energy consumed by the A/C</a:t>
            </a:r>
          </a:p>
          <a:p>
            <a:r>
              <a:rPr lang="en-US" dirty="0"/>
              <a:t>Want this to be high- if it is low, you need more electrical input to provide the desired heat output</a:t>
            </a:r>
          </a:p>
          <a:p>
            <a:endParaRPr lang="en-US" dirty="0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424249"/>
              </p:ext>
            </p:extLst>
          </p:nvPr>
        </p:nvGraphicFramePr>
        <p:xfrm>
          <a:off x="1306513" y="1981200"/>
          <a:ext cx="6194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0" name="Equation" r:id="rId4" imgW="2755800" imgH="419040" progId="Equation.DSMT4">
                  <p:embed/>
                </p:oleObj>
              </mc:Choice>
              <mc:Fallback>
                <p:oleObj name="Equation" r:id="rId4" imgW="2755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1981200"/>
                        <a:ext cx="61944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Energy Efficiency Rating (EER)</a:t>
            </a:r>
          </a:p>
        </p:txBody>
      </p:sp>
      <p:sp>
        <p:nvSpPr>
          <p:cNvPr id="1331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10600" cy="3733800"/>
          </a:xfrm>
        </p:spPr>
        <p:txBody>
          <a:bodyPr/>
          <a:lstStyle/>
          <a:p>
            <a:r>
              <a:rPr lang="en-US" dirty="0"/>
              <a:t>Another way to express refrigeration cycle efficiency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Typical EER for A/Cs is 9 to 17 Btu/W-</a:t>
            </a:r>
            <a:r>
              <a:rPr lang="en-US" dirty="0" err="1"/>
              <a:t>hr</a:t>
            </a:r>
            <a:r>
              <a:rPr lang="en-US" dirty="0"/>
              <a:t> (at 95</a:t>
            </a:r>
            <a:r>
              <a:rPr lang="en-US" dirty="0">
                <a:sym typeface="Symbol" pitchFamily="18" charset="2"/>
              </a:rPr>
              <a:t> F)</a:t>
            </a:r>
            <a:endParaRPr lang="en-US" dirty="0"/>
          </a:p>
          <a:p>
            <a:r>
              <a:rPr lang="en-US" dirty="0"/>
              <a:t>Related to COP</a:t>
            </a:r>
            <a:r>
              <a:rPr lang="en-US" baseline="-25000" dirty="0"/>
              <a:t>R</a:t>
            </a:r>
            <a:r>
              <a:rPr lang="en-US" dirty="0"/>
              <a:t> by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Seasonal Energy Efficiency (SEER) – an average rating over the course of the heating season. Above 13 is one requirement </a:t>
            </a:r>
          </a:p>
          <a:p>
            <a:endParaRPr lang="en-US" dirty="0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391596"/>
              </p:ext>
            </p:extLst>
          </p:nvPr>
        </p:nvGraphicFramePr>
        <p:xfrm>
          <a:off x="1017588" y="1981200"/>
          <a:ext cx="74501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6" name="Equation" r:id="rId4" imgW="3314520" imgH="419040" progId="Equation.DSMT4">
                  <p:embed/>
                </p:oleObj>
              </mc:Choice>
              <mc:Fallback>
                <p:oleObj name="Equation" r:id="rId4" imgW="3314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1981200"/>
                        <a:ext cx="745013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248757"/>
              </p:ext>
            </p:extLst>
          </p:nvPr>
        </p:nvGraphicFramePr>
        <p:xfrm>
          <a:off x="779463" y="4038600"/>
          <a:ext cx="76787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7" name="Equation" r:id="rId6" imgW="3416040" imgH="228600" progId="Equation.DSMT4">
                  <p:embed/>
                </p:oleObj>
              </mc:Choice>
              <mc:Fallback>
                <p:oleObj name="Equation" r:id="rId6" imgW="3416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4038600"/>
                        <a:ext cx="767873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One “ton” of cooling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001000" cy="3733800"/>
          </a:xfrm>
        </p:spPr>
        <p:txBody>
          <a:bodyPr/>
          <a:lstStyle/>
          <a:p>
            <a:r>
              <a:rPr lang="en-US" dirty="0"/>
              <a:t>The rate heat is absorbed when a 1 ton block of ice melts over the course of a day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Note this is just a unit comparison.  One ton of cooling is associated with heat transfer, not (directly) electrical consumption.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6360"/>
              </p:ext>
            </p:extLst>
          </p:nvPr>
        </p:nvGraphicFramePr>
        <p:xfrm>
          <a:off x="685800" y="2514600"/>
          <a:ext cx="7821612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8" name="Equation" r:id="rId4" imgW="3479760" imgH="672840" progId="Equation.DSMT4">
                  <p:embed/>
                </p:oleObj>
              </mc:Choice>
              <mc:Fallback>
                <p:oleObj name="Equation" r:id="rId4" imgW="347976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4600"/>
                        <a:ext cx="7821612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Demand - Side Management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4343400" cy="3733800"/>
          </a:xfrm>
        </p:spPr>
        <p:txBody>
          <a:bodyPr/>
          <a:lstStyle/>
          <a:p>
            <a:r>
              <a:rPr lang="en-US" dirty="0"/>
              <a:t>Also called “demand side resources” - any program that attempts to modify customer’s energy use </a:t>
            </a:r>
          </a:p>
          <a:p>
            <a:r>
              <a:rPr lang="en-US" dirty="0"/>
              <a:t>Conceptually, lowering the load is a source of energy – you can either </a:t>
            </a:r>
            <a:r>
              <a:rPr lang="en-US" b="1" dirty="0"/>
              <a:t>raise generation</a:t>
            </a:r>
            <a:r>
              <a:rPr lang="en-US" dirty="0"/>
              <a:t> or </a:t>
            </a:r>
            <a:r>
              <a:rPr lang="en-US" b="1" dirty="0"/>
              <a:t>lower load</a:t>
            </a:r>
          </a:p>
          <a:p>
            <a:r>
              <a:rPr lang="en-US" dirty="0"/>
              <a:t>These programs have been</a:t>
            </a:r>
            <a:br>
              <a:rPr lang="en-US" dirty="0"/>
            </a:br>
            <a:r>
              <a:rPr lang="en-US" dirty="0"/>
              <a:t>around for decades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"/>
          <a:stretch>
            <a:fillRect/>
          </a:stretch>
        </p:blipFill>
        <p:spPr bwMode="auto">
          <a:xfrm>
            <a:off x="4800600" y="1295400"/>
            <a:ext cx="389413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029200" y="5715000"/>
            <a:ext cx="3665538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/>
              <a:t>Ameren currently pays $50 per frig (2001 or earlier)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“ton” of cooling,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efficiency measure – tons/kW of cooling: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3-ton home-sized A/C uses approximately 2-3kW</a:t>
            </a:r>
          </a:p>
          <a:p>
            <a:r>
              <a:rPr lang="en-US" dirty="0"/>
              <a:t>Chillers can make ice at night to melt during the day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958427"/>
              </p:ext>
            </p:extLst>
          </p:nvPr>
        </p:nvGraphicFramePr>
        <p:xfrm>
          <a:off x="974725" y="2209800"/>
          <a:ext cx="73929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2" name="Equation" r:id="rId3" imgW="3288960" imgH="419040" progId="Equation.DSMT4">
                  <p:embed/>
                </p:oleObj>
              </mc:Choice>
              <mc:Fallback>
                <p:oleObj name="Equation" r:id="rId3" imgW="3288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2209800"/>
                        <a:ext cx="739298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72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fig5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05088"/>
            <a:ext cx="453548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Heat Pumps</a:t>
            </a:r>
          </a:p>
        </p:txBody>
      </p:sp>
      <p:sp>
        <p:nvSpPr>
          <p:cNvPr id="37892" name="TextBox 9"/>
          <p:cNvSpPr txBox="1">
            <a:spLocks noChangeArrowheads="1"/>
          </p:cNvSpPr>
          <p:nvPr/>
        </p:nvSpPr>
        <p:spPr bwMode="auto">
          <a:xfrm>
            <a:off x="2514600" y="607695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Figure 5. 15</a:t>
            </a:r>
          </a:p>
        </p:txBody>
      </p:sp>
      <p:sp>
        <p:nvSpPr>
          <p:cNvPr id="37893" name="Content Placeholder 6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001000" cy="3733800"/>
          </a:xfrm>
        </p:spPr>
        <p:txBody>
          <a:bodyPr/>
          <a:lstStyle/>
          <a:p>
            <a:r>
              <a:rPr lang="en-US" dirty="0"/>
              <a:t>Move heat from a source to sink </a:t>
            </a:r>
          </a:p>
          <a:p>
            <a:r>
              <a:rPr lang="en-US" dirty="0"/>
              <a:t>Have the ability to be reversed – provide heating and cooling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Heat Pumps</a:t>
            </a:r>
          </a:p>
        </p:txBody>
      </p:sp>
      <p:sp>
        <p:nvSpPr>
          <p:cNvPr id="1536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001000" cy="3733800"/>
          </a:xfrm>
        </p:spPr>
        <p:txBody>
          <a:bodyPr/>
          <a:lstStyle/>
          <a:p>
            <a:r>
              <a:rPr lang="en-US" dirty="0"/>
              <a:t>Heat pumps, when used as a heater, deliver Q</a:t>
            </a:r>
            <a:r>
              <a:rPr lang="en-US" baseline="-25000" dirty="0"/>
              <a:t>L</a:t>
            </a:r>
            <a:r>
              <a:rPr lang="en-US" dirty="0"/>
              <a:t> (heat removed from cold environment)+W (compressor energy) =  Q</a:t>
            </a:r>
            <a:r>
              <a:rPr lang="en-US" baseline="-25000" dirty="0"/>
              <a:t>H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Relationship between COP</a:t>
            </a:r>
            <a:r>
              <a:rPr lang="en-US" baseline="-25000" dirty="0"/>
              <a:t>HP</a:t>
            </a:r>
            <a:r>
              <a:rPr lang="en-US" dirty="0"/>
              <a:t> and COP</a:t>
            </a:r>
            <a:r>
              <a:rPr lang="en-US" baseline="-25000" dirty="0"/>
              <a:t>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 vapor-compression refrigeration device shown earlier is a heat pump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797514"/>
              </p:ext>
            </p:extLst>
          </p:nvPr>
        </p:nvGraphicFramePr>
        <p:xfrm>
          <a:off x="1387475" y="2895600"/>
          <a:ext cx="64516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8" name="Equation" r:id="rId4" imgW="2869920" imgH="419040" progId="Equation.DSMT4">
                  <p:embed/>
                </p:oleObj>
              </mc:Choice>
              <mc:Fallback>
                <p:oleObj name="Equation" r:id="rId4" imgW="2869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2895600"/>
                        <a:ext cx="64516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663057"/>
              </p:ext>
            </p:extLst>
          </p:nvPr>
        </p:nvGraphicFramePr>
        <p:xfrm>
          <a:off x="1400175" y="4362450"/>
          <a:ext cx="60817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9" name="Equation" r:id="rId6" imgW="2705040" imgH="228600" progId="Equation.DSMT4">
                  <p:embed/>
                </p:oleObj>
              </mc:Choice>
              <mc:Fallback>
                <p:oleObj name="Equation" r:id="rId6" imgW="2705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4362450"/>
                        <a:ext cx="608171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43434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Ground Source Heat Pumps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001000" cy="3733800"/>
          </a:xfrm>
        </p:spPr>
        <p:txBody>
          <a:bodyPr/>
          <a:lstStyle/>
          <a:p>
            <a:r>
              <a:rPr lang="en-US" dirty="0"/>
              <a:t>Key idea: ground temperature below surface is relatively constant</a:t>
            </a:r>
          </a:p>
          <a:p>
            <a:r>
              <a:rPr lang="en-US" dirty="0"/>
              <a:t>Good for use in climates with cold winters and hot summers</a:t>
            </a:r>
          </a:p>
          <a:p>
            <a:pPr>
              <a:spcBef>
                <a:spcPct val="0"/>
              </a:spcBef>
            </a:pPr>
            <a:r>
              <a:rPr lang="en-US" dirty="0"/>
              <a:t>Have very high COPs</a:t>
            </a:r>
          </a:p>
          <a:p>
            <a:pPr>
              <a:spcBef>
                <a:spcPct val="0"/>
              </a:spcBef>
            </a:pPr>
            <a:r>
              <a:rPr lang="en-US" dirty="0"/>
              <a:t>Four basic designs:</a:t>
            </a:r>
            <a:br>
              <a:rPr lang="en-US" dirty="0"/>
            </a:br>
            <a:r>
              <a:rPr lang="en-US" dirty="0"/>
              <a:t>vertical, horizontal,</a:t>
            </a:r>
            <a:br>
              <a:rPr lang="en-US" dirty="0"/>
            </a:br>
            <a:r>
              <a:rPr lang="en-US" dirty="0"/>
              <a:t>pond/</a:t>
            </a:r>
            <a:r>
              <a:rPr lang="en-US" dirty="0" err="1"/>
              <a:t>lake,open</a:t>
            </a:r>
            <a:br>
              <a:rPr lang="en-US" dirty="0"/>
            </a:b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8917" name="TextBox 9"/>
          <p:cNvSpPr txBox="1">
            <a:spLocks noChangeArrowheads="1"/>
          </p:cNvSpPr>
          <p:nvPr/>
        </p:nvSpPr>
        <p:spPr bwMode="auto">
          <a:xfrm>
            <a:off x="3124200" y="6405563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http://www.igshpa.okstate.edu/geothermal/geothermal.htm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Demand – Side Management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2514600" cy="3962400"/>
          </a:xfrm>
        </p:spPr>
        <p:txBody>
          <a:bodyPr/>
          <a:lstStyle/>
          <a:p>
            <a:r>
              <a:rPr lang="en-US" dirty="0"/>
              <a:t>Efficiency improvement</a:t>
            </a:r>
          </a:p>
          <a:p>
            <a:r>
              <a:rPr lang="en-US" dirty="0"/>
              <a:t>Conservation programs</a:t>
            </a:r>
          </a:p>
          <a:p>
            <a:r>
              <a:rPr lang="en-US" dirty="0"/>
              <a:t>Load management programs</a:t>
            </a:r>
          </a:p>
          <a:p>
            <a:r>
              <a:rPr lang="en-US" dirty="0"/>
              <a:t>Fuel substitution programs</a:t>
            </a:r>
          </a:p>
          <a:p>
            <a:endParaRPr lang="en-US" dirty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0050"/>
            <a:ext cx="65532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4537075" y="3187700"/>
            <a:ext cx="2778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Load Shape Objectives in DSM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Demand - Side Management (DSM)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001000" cy="3733800"/>
          </a:xfrm>
        </p:spPr>
        <p:txBody>
          <a:bodyPr/>
          <a:lstStyle/>
          <a:p>
            <a:r>
              <a:rPr lang="en-US" dirty="0"/>
              <a:t>Part of an Integrated Resource Planning (IRP) or a Least Cost Planning (LCP) process</a:t>
            </a:r>
          </a:p>
          <a:p>
            <a:r>
              <a:rPr lang="en-US" dirty="0"/>
              <a:t>Integrated means that supply and demand side resources are given equal consideration</a:t>
            </a:r>
          </a:p>
          <a:p>
            <a:r>
              <a:rPr lang="en-US" dirty="0"/>
              <a:t>Necessary conditions for successful DSM programs</a:t>
            </a:r>
          </a:p>
          <a:p>
            <a:pPr lvl="1"/>
            <a:r>
              <a:rPr lang="en-US" dirty="0"/>
              <a:t>Decoupling of utility sales from utility profits (disincentive: more energy sold -&gt; higher profit)</a:t>
            </a:r>
          </a:p>
          <a:p>
            <a:pPr lvl="1"/>
            <a:r>
              <a:rPr lang="en-US" dirty="0"/>
              <a:t>Recover DSM program costs</a:t>
            </a:r>
          </a:p>
          <a:p>
            <a:pPr lvl="1"/>
            <a:r>
              <a:rPr lang="en-US" dirty="0"/>
              <a:t>Incentives to encourage utilities to prefer DSM</a:t>
            </a:r>
          </a:p>
          <a:p>
            <a:r>
              <a:rPr lang="en-US" dirty="0"/>
              <a:t>DSM cost-effectiveness is difficult to measure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Smart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defined by DOE a Smart Grid has the following seven characteristics</a:t>
            </a:r>
          </a:p>
          <a:p>
            <a:pPr lvl="1"/>
            <a:r>
              <a:rPr lang="en-US" dirty="0"/>
              <a:t>Self-healing from power disturbance events </a:t>
            </a:r>
          </a:p>
          <a:p>
            <a:pPr lvl="1"/>
            <a:r>
              <a:rPr lang="en-US" dirty="0"/>
              <a:t>Enabling active participation by consumers in demand response </a:t>
            </a:r>
          </a:p>
          <a:p>
            <a:pPr lvl="1"/>
            <a:r>
              <a:rPr lang="en-US" dirty="0"/>
              <a:t>Operating resiliently against physical/cyber attack </a:t>
            </a:r>
          </a:p>
          <a:p>
            <a:pPr lvl="1"/>
            <a:r>
              <a:rPr lang="en-US" dirty="0"/>
              <a:t>Providing power quality for 21st century needs </a:t>
            </a:r>
          </a:p>
          <a:p>
            <a:pPr lvl="1"/>
            <a:r>
              <a:rPr lang="en-US" dirty="0"/>
              <a:t>Accommodating all generation and storage options </a:t>
            </a:r>
          </a:p>
          <a:p>
            <a:pPr lvl="1"/>
            <a:r>
              <a:rPr lang="en-US" dirty="0"/>
              <a:t>Enabling new products, services, and markets </a:t>
            </a:r>
          </a:p>
          <a:p>
            <a:pPr lvl="1"/>
            <a:r>
              <a:rPr lang="en-US" dirty="0"/>
              <a:t>Optimizing assets and operating efficiently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9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3152"/>
            <a:ext cx="8001000" cy="1066800"/>
          </a:xfrm>
          <a:noFill/>
        </p:spPr>
        <p:txBody>
          <a:bodyPr/>
          <a:lstStyle/>
          <a:p>
            <a:r>
              <a:rPr lang="en-US" dirty="0"/>
              <a:t>The Smart Grid: Not quite as Dumb as They Think</a:t>
            </a:r>
          </a:p>
        </p:txBody>
      </p:sp>
      <p:pic>
        <p:nvPicPr>
          <p:cNvPr id="491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304800" y="6257925"/>
            <a:ext cx="71975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latin typeface="Arial" charset="0"/>
              </a:rPr>
              <a:t>Source: GE </a:t>
            </a:r>
            <a:r>
              <a:rPr lang="en-US" sz="1400" dirty="0" err="1">
                <a:latin typeface="Arial" charset="0"/>
              </a:rPr>
              <a:t>SmartGrid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Superbowl</a:t>
            </a:r>
            <a:r>
              <a:rPr lang="en-US" sz="1400" dirty="0">
                <a:latin typeface="Arial" charset="0"/>
              </a:rPr>
              <a:t> ad; https://www.youtube.com/watch?v=Mtdv2FCJMBc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152"/>
            <a:ext cx="8001000" cy="1066800"/>
          </a:xfrm>
        </p:spPr>
        <p:txBody>
          <a:bodyPr/>
          <a:lstStyle/>
          <a:p>
            <a:r>
              <a:rPr lang="en-US" dirty="0"/>
              <a:t>Electric Utilities have Been Leaders in the Use of Technology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008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2514600" y="6248400"/>
            <a:ext cx="467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Arial" charset="0"/>
              </a:rPr>
              <a:t>ISO New England Control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10110</TotalTime>
  <Words>2051</Words>
  <Application>Microsoft Office PowerPoint</Application>
  <PresentationFormat>On-screen Show (4:3)</PresentationFormat>
  <Paragraphs>356</Paragraphs>
  <Slides>43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Equation</vt:lpstr>
      <vt:lpstr>ECE 333  Green Electric Energy</vt:lpstr>
      <vt:lpstr>Announcements</vt:lpstr>
      <vt:lpstr>Distributed Generation (DG)</vt:lpstr>
      <vt:lpstr>Demand - Side Management</vt:lpstr>
      <vt:lpstr>Demand – Side Management</vt:lpstr>
      <vt:lpstr>Demand - Side Management (DSM)</vt:lpstr>
      <vt:lpstr>The Smart Grid</vt:lpstr>
      <vt:lpstr>The Smart Grid: Not quite as Dumb as They Think</vt:lpstr>
      <vt:lpstr>Electric Utilities have Been Leaders in the Use of Technology</vt:lpstr>
      <vt:lpstr>Key Drivers for Smart Grid: Control and Improved Reliability</vt:lpstr>
      <vt:lpstr>Smart Grid and the Distribution System</vt:lpstr>
      <vt:lpstr>Smart Grid and Controllable Load</vt:lpstr>
      <vt:lpstr>The Smart Grid Starts at the Meter</vt:lpstr>
      <vt:lpstr>Electric Vehicles</vt:lpstr>
      <vt:lpstr>PHEVs</vt:lpstr>
      <vt:lpstr>PHEV Charging Rate and Demand</vt:lpstr>
      <vt:lpstr>PHEV and EV Sales</vt:lpstr>
      <vt:lpstr>Duration and Costs of Blackouts</vt:lpstr>
      <vt:lpstr>Predicted Growth in US Biomass Electric Generation </vt:lpstr>
      <vt:lpstr>Predicted US Renewable Capacity Additions </vt:lpstr>
      <vt:lpstr>A Caution About Predictions</vt:lpstr>
      <vt:lpstr>The Changing Grid: New Generation</vt:lpstr>
      <vt:lpstr>The Changing Grid: Retirements</vt:lpstr>
      <vt:lpstr>In the News: Tesla Announcement</vt:lpstr>
      <vt:lpstr>In the News: IBM High Concentration PV</vt:lpstr>
      <vt:lpstr>Combined Heat and Power (CHP)</vt:lpstr>
      <vt:lpstr>US Locations of CHP</vt:lpstr>
      <vt:lpstr>Current Status</vt:lpstr>
      <vt:lpstr>CHP Efficiency – Simple approach</vt:lpstr>
      <vt:lpstr>Evaluating CHP Efficiency</vt:lpstr>
      <vt:lpstr>Evaluating CHP Efficiency </vt:lpstr>
      <vt:lpstr>Evaluating CHP Efficiency </vt:lpstr>
      <vt:lpstr>CHP Overall Energy Savings</vt:lpstr>
      <vt:lpstr>Design of CHP Systems</vt:lpstr>
      <vt:lpstr>Cooling, Heating, and Cogeneration</vt:lpstr>
      <vt:lpstr>Vapor-Compression Refrigeration</vt:lpstr>
      <vt:lpstr>Refrigeration Cycle Coefficient of Performance (COPR)</vt:lpstr>
      <vt:lpstr>Energy Efficiency Rating (EER)</vt:lpstr>
      <vt:lpstr>One “ton” of cooling</vt:lpstr>
      <vt:lpstr>One “ton” of cooling, cont.</vt:lpstr>
      <vt:lpstr>Heat Pumps</vt:lpstr>
      <vt:lpstr>Heat Pumps</vt:lpstr>
      <vt:lpstr>Ground Source Heat Pumps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Karl Reinhard</cp:lastModifiedBy>
  <cp:revision>816</cp:revision>
  <cp:lastPrinted>2015-04-05T18:58:12Z</cp:lastPrinted>
  <dcterms:created xsi:type="dcterms:W3CDTF">2000-05-11T14:27:08Z</dcterms:created>
  <dcterms:modified xsi:type="dcterms:W3CDTF">2018-05-01T15:59:00Z</dcterms:modified>
</cp:coreProperties>
</file>